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287" r:id="rId3"/>
    <p:sldId id="258" r:id="rId4"/>
    <p:sldId id="311" r:id="rId5"/>
    <p:sldId id="259" r:id="rId6"/>
    <p:sldId id="262" r:id="rId7"/>
    <p:sldId id="257" r:id="rId8"/>
    <p:sldId id="260" r:id="rId9"/>
    <p:sldId id="312" r:id="rId10"/>
    <p:sldId id="313" r:id="rId11"/>
    <p:sldId id="274" r:id="rId12"/>
    <p:sldId id="275" r:id="rId13"/>
    <p:sldId id="314" r:id="rId14"/>
    <p:sldId id="276" r:id="rId15"/>
    <p:sldId id="315" r:id="rId16"/>
    <p:sldId id="267" r:id="rId17"/>
    <p:sldId id="285" r:id="rId18"/>
    <p:sldId id="270" r:id="rId19"/>
    <p:sldId id="271" r:id="rId20"/>
    <p:sldId id="279" r:id="rId21"/>
    <p:sldId id="316" r:id="rId22"/>
    <p:sldId id="268" r:id="rId23"/>
    <p:sldId id="269" r:id="rId24"/>
    <p:sldId id="317" r:id="rId25"/>
    <p:sldId id="319" r:id="rId26"/>
    <p:sldId id="320" r:id="rId27"/>
    <p:sldId id="321" r:id="rId28"/>
    <p:sldId id="277" r:id="rId29"/>
    <p:sldId id="322" r:id="rId30"/>
    <p:sldId id="286" r:id="rId31"/>
    <p:sldId id="288" r:id="rId32"/>
    <p:sldId id="289" r:id="rId33"/>
    <p:sldId id="290" r:id="rId34"/>
    <p:sldId id="294" r:id="rId35"/>
    <p:sldId id="324" r:id="rId36"/>
    <p:sldId id="295" r:id="rId37"/>
    <p:sldId id="325" r:id="rId38"/>
    <p:sldId id="297" r:id="rId39"/>
    <p:sldId id="298" r:id="rId40"/>
    <p:sldId id="300" r:id="rId41"/>
    <p:sldId id="301" r:id="rId42"/>
    <p:sldId id="302" r:id="rId43"/>
    <p:sldId id="303" r:id="rId44"/>
    <p:sldId id="304" r:id="rId45"/>
    <p:sldId id="306" r:id="rId46"/>
    <p:sldId id="326" r:id="rId47"/>
    <p:sldId id="307" r:id="rId48"/>
    <p:sldId id="308" r:id="rId49"/>
    <p:sldId id="309" r:id="rId50"/>
    <p:sldId id="327" r:id="rId51"/>
    <p:sldId id="329" r:id="rId52"/>
    <p:sldId id="330" r:id="rId53"/>
    <p:sldId id="331" r:id="rId54"/>
  </p:sldIdLst>
  <p:sldSz cx="1219835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mbria Math" panose="02040503050406030204" pitchFamily="18" charset="0"/>
      <p:regular r:id="rId61"/>
    </p:embeddedFont>
    <p:embeddedFont>
      <p:font typeface="Georgia" panose="02040502050405020303" pitchFamily="18" charset="0"/>
      <p:regular r:id="rId62"/>
      <p:bold r:id="rId63"/>
      <p:italic r:id="rId64"/>
      <p:boldItalic r:id="rId65"/>
    </p:embeddedFont>
    <p:embeddedFont>
      <p:font typeface="Minion" panose="020B0604020202020204"/>
      <p:regular r:id="rId66"/>
      <p:bold r:id="rId67"/>
      <p:italic r:id="rId68"/>
      <p:boldItalic r:id="rId69"/>
    </p:embeddedFont>
  </p:embeddedFontLst>
  <p:custDataLst>
    <p:tags r:id="rId70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31116E55-A617-4678-8464-73EDA51E826C}">
          <p14:sldIdLst>
            <p14:sldId id="256"/>
            <p14:sldId id="287"/>
            <p14:sldId id="258"/>
            <p14:sldId id="311"/>
            <p14:sldId id="259"/>
            <p14:sldId id="262"/>
            <p14:sldId id="257"/>
            <p14:sldId id="260"/>
            <p14:sldId id="312"/>
            <p14:sldId id="313"/>
            <p14:sldId id="274"/>
            <p14:sldId id="275"/>
            <p14:sldId id="314"/>
            <p14:sldId id="276"/>
            <p14:sldId id="315"/>
            <p14:sldId id="267"/>
            <p14:sldId id="285"/>
            <p14:sldId id="270"/>
            <p14:sldId id="271"/>
            <p14:sldId id="279"/>
            <p14:sldId id="316"/>
            <p14:sldId id="268"/>
            <p14:sldId id="269"/>
            <p14:sldId id="317"/>
            <p14:sldId id="319"/>
            <p14:sldId id="320"/>
            <p14:sldId id="321"/>
            <p14:sldId id="277"/>
            <p14:sldId id="322"/>
            <p14:sldId id="286"/>
            <p14:sldId id="288"/>
            <p14:sldId id="289"/>
            <p14:sldId id="290"/>
            <p14:sldId id="294"/>
            <p14:sldId id="324"/>
            <p14:sldId id="295"/>
            <p14:sldId id="325"/>
            <p14:sldId id="297"/>
            <p14:sldId id="298"/>
            <p14:sldId id="300"/>
            <p14:sldId id="301"/>
            <p14:sldId id="302"/>
            <p14:sldId id="303"/>
            <p14:sldId id="304"/>
            <p14:sldId id="306"/>
            <p14:sldId id="326"/>
            <p14:sldId id="307"/>
            <p14:sldId id="308"/>
            <p14:sldId id="309"/>
            <p14:sldId id="327"/>
            <p14:sldId id="329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no Sá" initials="NS" lastIdx="1" clrIdx="0">
    <p:extLst>
      <p:ext uri="{19B8F6BF-5375-455C-9EA6-DF929625EA0E}">
        <p15:presenceInfo xmlns:p15="http://schemas.microsoft.com/office/powerpoint/2012/main" userId="04650f08c1994a7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158"/>
    <a:srgbClr val="000000"/>
    <a:srgbClr val="A9D08E"/>
    <a:srgbClr val="541D04"/>
    <a:srgbClr val="859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1" autoAdjust="0"/>
    <p:restoredTop sz="77203" autoAdjust="0"/>
  </p:normalViewPr>
  <p:slideViewPr>
    <p:cSldViewPr>
      <p:cViewPr varScale="1">
        <p:scale>
          <a:sx n="88" d="100"/>
          <a:sy n="88" d="100"/>
        </p:scale>
        <p:origin x="1338" y="84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-352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ags" Target="tags/tag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Planilha1!$G$7</c:f>
              <c:strCache>
                <c:ptCount val="1"/>
                <c:pt idx="0">
                  <c:v>MaxAUC</c:v>
                </c:pt>
              </c:strCache>
            </c:strRef>
          </c:tx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Planilha1!$F$8:$F$24</c:f>
              <c:numCache>
                <c:formatCode>General</c:formatCode>
                <c:ptCount val="17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</c:numCache>
            </c:numRef>
          </c:xVal>
          <c:yVal>
            <c:numRef>
              <c:f>Planilha1!$G$8:$G$24</c:f>
              <c:numCache>
                <c:formatCode>General</c:formatCode>
                <c:ptCount val="17"/>
                <c:pt idx="0">
                  <c:v>0.96875</c:v>
                </c:pt>
                <c:pt idx="1">
                  <c:v>0.9375</c:v>
                </c:pt>
                <c:pt idx="2">
                  <c:v>0.9375</c:v>
                </c:pt>
                <c:pt idx="3">
                  <c:v>0.90625</c:v>
                </c:pt>
                <c:pt idx="4">
                  <c:v>0.875</c:v>
                </c:pt>
                <c:pt idx="5">
                  <c:v>0.84375</c:v>
                </c:pt>
                <c:pt idx="6">
                  <c:v>0.8125</c:v>
                </c:pt>
                <c:pt idx="7">
                  <c:v>0.78125</c:v>
                </c:pt>
                <c:pt idx="8">
                  <c:v>0.75</c:v>
                </c:pt>
                <c:pt idx="9">
                  <c:v>0.71875</c:v>
                </c:pt>
                <c:pt idx="10">
                  <c:v>0.6875</c:v>
                </c:pt>
                <c:pt idx="11">
                  <c:v>0.65625</c:v>
                </c:pt>
                <c:pt idx="12">
                  <c:v>0.625</c:v>
                </c:pt>
                <c:pt idx="13">
                  <c:v>0.59375</c:v>
                </c:pt>
                <c:pt idx="14">
                  <c:v>0.5625</c:v>
                </c:pt>
                <c:pt idx="15">
                  <c:v>0.53125</c:v>
                </c:pt>
                <c:pt idx="16">
                  <c:v>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3C1-4E8C-BBB2-8CEF6D613F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2701872"/>
        <c:axId val="1642702288"/>
      </c:scatterChart>
      <c:valAx>
        <c:axId val="1642701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2702288"/>
        <c:crosses val="autoZero"/>
        <c:crossBetween val="midCat"/>
      </c:valAx>
      <c:valAx>
        <c:axId val="164270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2701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68446-54CF-4267-A5BD-FA01909E96A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345F5-224F-42F7-8104-3FF77BEE4CD0}" type="slidenum">
              <a:rPr lang="nl-NL" smtClean="0"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830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98784-F1F2-4D71-B346-94F94D5EBAA2}" type="datetimeFigureOut">
              <a:rPr lang="nl-NL" smtClean="0"/>
              <a:t>10-12-2020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91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ECD43-08E5-4945-BC4F-4857758E978F}" type="slidenum">
              <a:rPr lang="nl-NL" smtClean="0"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3515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534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060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0979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745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5244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2ECD43-08E5-4945-BC4F-4857758E978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10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5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-1"/>
            <a:ext cx="12198349" cy="4521941"/>
          </a:xfrm>
          <a:solidFill>
            <a:srgbClr val="8592BC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3719335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presentation</a:t>
            </a:r>
          </a:p>
        </p:txBody>
      </p:sp>
      <p:sp>
        <p:nvSpPr>
          <p:cNvPr id="20" name="Tijdelijke aanduiding voor tekst 19"/>
          <p:cNvSpPr>
            <a:spLocks noGrp="1"/>
          </p:cNvSpPr>
          <p:nvPr>
            <p:ph type="body" sz="quarter" idx="14" hasCustomPrompt="1"/>
          </p:nvPr>
        </p:nvSpPr>
        <p:spPr>
          <a:xfrm>
            <a:off x="1490663" y="3934610"/>
            <a:ext cx="6918325" cy="393700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Subtitle presentation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467327" y="3934684"/>
            <a:ext cx="4326359" cy="39412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928F9493-D671-4F27-99EF-9D103FC79999}" type="datetime1">
              <a:rPr lang="nl-NL" noProof="0" smtClean="0"/>
              <a:t>10-12-2020</a:t>
            </a:fld>
            <a:endParaRPr lang="en-GB" noProof="0" dirty="0"/>
          </a:p>
        </p:txBody>
      </p: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3797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4" name="Tijdelijke aanduiding voor grafiek 3"/>
          <p:cNvSpPr>
            <a:spLocks noGrp="1"/>
          </p:cNvSpPr>
          <p:nvPr>
            <p:ph type="chart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graph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29509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3" name="Tijdelijke aanduiding voor media 12"/>
          <p:cNvSpPr>
            <a:spLocks noGrp="1"/>
          </p:cNvSpPr>
          <p:nvPr>
            <p:ph type="media" sz="quarter" idx="13" hasCustomPrompt="1"/>
          </p:nvPr>
        </p:nvSpPr>
        <p:spPr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 video</a:t>
            </a:r>
          </a:p>
        </p:txBody>
      </p:sp>
      <p:sp>
        <p:nvSpPr>
          <p:cNvPr id="1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3170741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"/>
            <a:ext cx="12198350" cy="4521939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..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90663" y="1052736"/>
            <a:ext cx="10225136" cy="1656184"/>
          </a:xfrm>
        </p:spPr>
        <p:txBody>
          <a:bodyPr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Title closure</a:t>
            </a:r>
          </a:p>
        </p:txBody>
      </p:sp>
      <p:pic>
        <p:nvPicPr>
          <p:cNvPr id="21" name="Picture 71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2288" y="4888655"/>
            <a:ext cx="2621665" cy="117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id" hidden="1"/>
          <p:cNvGrpSpPr/>
          <p:nvPr userDrawn="1"/>
        </p:nvGrpSpPr>
        <p:grpSpPr>
          <a:xfrm>
            <a:off x="-3" y="-1"/>
            <a:ext cx="12198354" cy="6858004"/>
            <a:chOff x="-3" y="-1"/>
            <a:chExt cx="12198354" cy="6858004"/>
          </a:xfrm>
        </p:grpSpPr>
        <p:sp>
          <p:nvSpPr>
            <p:cNvPr id="12" name="Rechthoek 11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-3205847" y="3205844"/>
              <a:ext cx="6858003" cy="44631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9" name="Rechthoek 18"/>
          <p:cNvSpPr/>
          <p:nvPr userDrawn="1"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3" y="6543376"/>
            <a:ext cx="3588750" cy="270000"/>
          </a:xfrm>
          <a:prstGeom prst="rect">
            <a:avLst/>
          </a:prstGeom>
        </p:spPr>
      </p:pic>
      <p:sp>
        <p:nvSpPr>
          <p:cNvPr id="18" name="Rechthoek 19"/>
          <p:cNvSpPr/>
          <p:nvPr userDrawn="1"/>
        </p:nvSpPr>
        <p:spPr bwMode="auto">
          <a:xfrm>
            <a:off x="6099174" y="6453336"/>
            <a:ext cx="6099175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0113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3" y="1252836"/>
            <a:ext cx="6846640" cy="4795836"/>
          </a:xfrm>
          <a:noFill/>
        </p:spPr>
        <p:txBody>
          <a:bodyPr vert="horz" wrap="none" lIns="0" tIns="0" rIns="0" bIns="0"/>
          <a:lstStyle>
            <a:lvl1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>
                <a:solidFill>
                  <a:schemeClr val="bg2"/>
                </a:solidFill>
              </a:defRPr>
            </a:lvl1pPr>
            <a:lvl2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 marL="361950" indent="-361950"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>
                <a:solidFill>
                  <a:schemeClr val="bg2"/>
                </a:solidFill>
              </a:defRPr>
            </a:lvl6pPr>
            <a:lvl7pPr marL="542925" indent="-180975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2"/>
                </a:solidFill>
              </a:defRPr>
            </a:lvl7pPr>
            <a:lvl8pPr>
              <a:defRPr>
                <a:solidFill>
                  <a:schemeClr val="bg2"/>
                </a:solidFill>
              </a:defRPr>
            </a:lvl8pPr>
            <a:lvl9pPr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en-GB" noProof="0" dirty="0"/>
              <a:t>Numbering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yellow</a:t>
            </a:r>
          </a:p>
          <a:p>
            <a:pPr lvl="5"/>
            <a:r>
              <a:rPr lang="en-GB" noProof="0" dirty="0"/>
              <a:t>Numbering</a:t>
            </a:r>
          </a:p>
          <a:p>
            <a:pPr lvl="6"/>
            <a:r>
              <a:rPr lang="en-GB" noProof="0" dirty="0"/>
              <a:t>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7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7453634" y="1252538"/>
            <a:ext cx="4339905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9" name="Rechthoek 8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4" name="Rechthoek 13"/>
            <p:cNvSpPr/>
            <p:nvPr userDrawn="1"/>
          </p:nvSpPr>
          <p:spPr bwMode="auto">
            <a:xfrm rot="5400000">
              <a:off x="392346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426134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sp>
        <p:nvSpPr>
          <p:cNvPr id="4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596851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75%/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7926761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0" y="0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5003585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8533755" y="1252538"/>
            <a:ext cx="3259784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0302820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5" y="1252538"/>
            <a:ext cx="5592763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2767422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3534273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611099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141267" y="1252538"/>
            <a:ext cx="7652271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2317621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404663" y="1252538"/>
            <a:ext cx="11388876" cy="4795837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9258224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218777" cy="6858004"/>
            <a:chOff x="-2" y="-1"/>
            <a:chExt cx="12218777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6" name="Rechthoek 15"/>
            <p:cNvSpPr/>
            <p:nvPr userDrawn="1"/>
          </p:nvSpPr>
          <p:spPr bwMode="auto">
            <a:xfrm rot="10800000">
              <a:off x="5360772" y="3549589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776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614" y="1252538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8" name="Tijdelijke aanduiding voor afbeelding 13"/>
          <p:cNvSpPr>
            <a:spLocks noGrp="1"/>
          </p:cNvSpPr>
          <p:nvPr>
            <p:ph type="pic" sz="quarter" idx="15" hasCustomPrompt="1"/>
          </p:nvPr>
        </p:nvSpPr>
        <p:spPr>
          <a:xfrm>
            <a:off x="6200776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9" name="Tijdelijke aanduiding voor afbeelding 13"/>
          <p:cNvSpPr>
            <a:spLocks noGrp="1"/>
          </p:cNvSpPr>
          <p:nvPr>
            <p:ph type="pic" sz="quarter" idx="16" hasCustomPrompt="1"/>
          </p:nvPr>
        </p:nvSpPr>
        <p:spPr>
          <a:xfrm>
            <a:off x="9098614" y="3751623"/>
            <a:ext cx="2695072" cy="2297049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2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3173449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404662" y="1252836"/>
            <a:ext cx="5593347" cy="4795836"/>
          </a:xfrm>
        </p:spPr>
        <p:txBody>
          <a:bodyPr vert="horz"/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7" name="Grid" hidden="1"/>
          <p:cNvGrpSpPr/>
          <p:nvPr userDrawn="1"/>
        </p:nvGrpSpPr>
        <p:grpSpPr>
          <a:xfrm>
            <a:off x="-2" y="-1"/>
            <a:ext cx="12198353" cy="6858004"/>
            <a:chOff x="-2" y="-1"/>
            <a:chExt cx="12198353" cy="6858004"/>
          </a:xfrm>
        </p:grpSpPr>
        <p:sp>
          <p:nvSpPr>
            <p:cNvPr id="8" name="Rechthoek 7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0" name="Rechthoek 9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1" name="Rechthoek 10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 rot="5400000">
              <a:off x="2670173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5" name="Rechthoek 14"/>
            <p:cNvSpPr/>
            <p:nvPr userDrawn="1"/>
          </p:nvSpPr>
          <p:spPr bwMode="auto">
            <a:xfrm rot="5400000">
              <a:off x="5568012" y="3327836"/>
              <a:ext cx="6858003" cy="202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14" name="Tijdelijke aanduiding voor afbeelding 13"/>
          <p:cNvSpPr>
            <a:spLocks noGrp="1"/>
          </p:cNvSpPr>
          <p:nvPr>
            <p:ph type="pic" sz="quarter" idx="13" hasCustomPrompt="1"/>
          </p:nvPr>
        </p:nvSpPr>
        <p:spPr>
          <a:xfrm>
            <a:off x="6200341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7" name="Tijdelijke aanduiding voor afbeelding 13"/>
          <p:cNvSpPr>
            <a:spLocks noGrp="1"/>
          </p:cNvSpPr>
          <p:nvPr>
            <p:ph type="pic" sz="quarter" idx="14" hasCustomPrompt="1"/>
          </p:nvPr>
        </p:nvSpPr>
        <p:spPr>
          <a:xfrm>
            <a:off x="9098179" y="1252538"/>
            <a:ext cx="2695072" cy="4796134"/>
          </a:xfrm>
          <a:solidFill>
            <a:schemeClr val="tx2">
              <a:lumMod val="20000"/>
              <a:lumOff val="80000"/>
            </a:schemeClr>
          </a:solidFill>
        </p:spPr>
        <p:txBody>
          <a:bodyPr bIns="180000" anchor="ctr">
            <a:normAutofit/>
          </a:bodyPr>
          <a:lstStyle>
            <a:lvl1pPr marL="0" indent="0" algn="ctr">
              <a:lnSpc>
                <a:spcPct val="250000"/>
              </a:lnSpc>
              <a:buNone/>
              <a:defRPr sz="1400" baseline="0"/>
            </a:lvl1pPr>
          </a:lstStyle>
          <a:p>
            <a:r>
              <a:rPr lang="en-GB" noProof="0" dirty="0"/>
              <a:t>Click here to insert</a:t>
            </a:r>
            <a:br>
              <a:rPr lang="en-GB" noProof="0" dirty="0"/>
            </a:br>
            <a:r>
              <a:rPr lang="en-GB" noProof="0" dirty="0"/>
              <a:t>an image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698225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04662" y="404664"/>
            <a:ext cx="11389024" cy="4320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04662" y="1252836"/>
            <a:ext cx="11389023" cy="47958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Bullet</a:t>
            </a:r>
          </a:p>
          <a:p>
            <a:pPr lvl="1"/>
            <a:r>
              <a:rPr lang="en-GB" noProof="0" dirty="0"/>
              <a:t>Sub-bullet</a:t>
            </a:r>
          </a:p>
          <a:p>
            <a:pPr lvl="2"/>
            <a:r>
              <a:rPr lang="en-GB" noProof="0" dirty="0"/>
              <a:t>Plain text</a:t>
            </a:r>
          </a:p>
          <a:p>
            <a:pPr lvl="3"/>
            <a:r>
              <a:rPr lang="en-GB" noProof="0" dirty="0"/>
              <a:t>Header dark blue</a:t>
            </a:r>
          </a:p>
          <a:p>
            <a:pPr lvl="4"/>
            <a:r>
              <a:rPr lang="en-GB" noProof="0" dirty="0"/>
              <a:t>Header light blue</a:t>
            </a:r>
          </a:p>
          <a:p>
            <a:pPr lvl="5"/>
            <a:r>
              <a:rPr lang="en-GB" noProof="0" dirty="0"/>
              <a:t>Bullet</a:t>
            </a:r>
          </a:p>
          <a:p>
            <a:pPr lvl="6"/>
            <a:r>
              <a:rPr lang="en-GB" noProof="0" dirty="0"/>
              <a:t>Sub-bullet</a:t>
            </a:r>
          </a:p>
          <a:p>
            <a:pPr lvl="7"/>
            <a:r>
              <a:rPr lang="en-GB" sz="1800" noProof="0" dirty="0"/>
              <a:t>Plain text</a:t>
            </a:r>
          </a:p>
          <a:p>
            <a:pPr lvl="8"/>
            <a:r>
              <a:rPr lang="en-GB" noProof="0" dirty="0"/>
              <a:t>Header dark blue</a:t>
            </a:r>
          </a:p>
        </p:txBody>
      </p:sp>
      <p:grpSp>
        <p:nvGrpSpPr>
          <p:cNvPr id="11" name="Grid" hidden="1"/>
          <p:cNvGrpSpPr/>
          <p:nvPr/>
        </p:nvGrpSpPr>
        <p:grpSpPr>
          <a:xfrm>
            <a:off x="-2" y="-1"/>
            <a:ext cx="12198353" cy="6858003"/>
            <a:chOff x="-2" y="-1"/>
            <a:chExt cx="12198353" cy="6858003"/>
          </a:xfrm>
        </p:grpSpPr>
        <p:sp>
          <p:nvSpPr>
            <p:cNvPr id="7" name="Rechthoek 6"/>
            <p:cNvSpPr/>
            <p:nvPr userDrawn="1"/>
          </p:nvSpPr>
          <p:spPr bwMode="auto">
            <a:xfrm>
              <a:off x="0" y="0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8" name="Rechthoek 7"/>
            <p:cNvSpPr/>
            <p:nvPr userDrawn="1"/>
          </p:nvSpPr>
          <p:spPr bwMode="auto">
            <a:xfrm rot="5400000">
              <a:off x="-3226672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9" name="Rechthoek 8"/>
            <p:cNvSpPr/>
            <p:nvPr userDrawn="1"/>
          </p:nvSpPr>
          <p:spPr bwMode="auto">
            <a:xfrm rot="5400000">
              <a:off x="8567017" y="3226669"/>
              <a:ext cx="6858003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2" name="Rechthoek 11"/>
            <p:cNvSpPr/>
            <p:nvPr userDrawn="1"/>
          </p:nvSpPr>
          <p:spPr bwMode="auto">
            <a:xfrm>
              <a:off x="0" y="8481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  <p:sp>
          <p:nvSpPr>
            <p:cNvPr id="13" name="Rechthoek 12"/>
            <p:cNvSpPr/>
            <p:nvPr userDrawn="1"/>
          </p:nvSpPr>
          <p:spPr bwMode="auto">
            <a:xfrm>
              <a:off x="0" y="6048672"/>
              <a:ext cx="12198350" cy="40466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</a:pPr>
              <a:endParaRPr kumimoji="0" lang="nl-NL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nion" pitchFamily="2" charset="0"/>
              </a:endParaRPr>
            </a:p>
          </p:txBody>
        </p:sp>
      </p:grpSp>
      <p:sp>
        <p:nvSpPr>
          <p:cNvPr id="20" name="Rechthoek 19"/>
          <p:cNvSpPr/>
          <p:nvPr/>
        </p:nvSpPr>
        <p:spPr bwMode="auto">
          <a:xfrm>
            <a:off x="0" y="6453336"/>
            <a:ext cx="12198350" cy="4046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</a:pPr>
            <a:endParaRPr kumimoji="0" lang="en-GB" sz="2000" b="0" i="0" u="none" strike="noStrike" cap="none" normalizeH="0" baseline="0" noProof="0" dirty="0">
              <a:ln>
                <a:noFill/>
              </a:ln>
              <a:solidFill>
                <a:schemeClr val="bg1"/>
              </a:solidFill>
              <a:effectLst/>
              <a:latin typeface="Minion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2" y="6543376"/>
            <a:ext cx="3588750" cy="270000"/>
          </a:xfrm>
          <a:prstGeom prst="rect">
            <a:avLst/>
          </a:prstGeom>
        </p:spPr>
      </p:pic>
      <p:sp>
        <p:nvSpPr>
          <p:cNvPr id="1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2784" y="6473105"/>
            <a:ext cx="27447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EE7099E-8998-4851-915A-4F4831808297}" type="slidenum">
              <a:rPr lang="nl-NL" smtClean="0"/>
              <a:pPr/>
              <a:t>‹nº›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980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65" r:id="rId4"/>
    <p:sldLayoutId id="2147483661" r:id="rId5"/>
    <p:sldLayoutId id="2147483664" r:id="rId6"/>
    <p:sldLayoutId id="2147483666" r:id="rId7"/>
    <p:sldLayoutId id="2147483662" r:id="rId8"/>
    <p:sldLayoutId id="2147483663" r:id="rId9"/>
    <p:sldLayoutId id="2147483667" r:id="rId10"/>
    <p:sldLayoutId id="2147483668" r:id="rId11"/>
    <p:sldLayoutId id="214748367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i="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80975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361950" indent="-180975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-"/>
        <a:defRPr sz="1600" kern="120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b="1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nologyreview.com/2020/12/04/1013294/google-ai-ethics-research-paper-forced-out-timnit-gebru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doi.org/10.1111/ecog.05360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371/journal.pone.0213368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aircAruvnKk&amp;list=PLZHQObOWTQDNU6R1_67000Dx_ZCJB-3pi&amp;ab_channel=3Blue1Brow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doi.org/10.1111/ivb.12113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Principle_of_maximum_entrop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lative_entropy" TargetMode="External"/><Relationship Id="rId7" Type="http://schemas.openxmlformats.org/officeDocument/2006/relationships/image" Target="../media/image31.png"/><Relationship Id="rId2" Type="http://schemas.openxmlformats.org/officeDocument/2006/relationships/hyperlink" Target="https://en.wikipedia.org/wiki/Gibbs_meas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onlinelibrary.wiley.com/doi/full/10.1111/j.1472-4642.2010.00725.x" TargetMode="Externa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oltzmann_distribution" TargetMode="External"/><Relationship Id="rId7" Type="http://schemas.openxmlformats.org/officeDocument/2006/relationships/image" Target="../media/image34.gif"/><Relationship Id="rId2" Type="http://schemas.openxmlformats.org/officeDocument/2006/relationships/hyperlink" Target="http://rob.schapire.net/papers/maxent_icm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en.wikipedia.org/wiki/Gibbs_measur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onlinelibrary.wiley.com/doi/full/10.1111/j.1472-4642.2010.00725.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doi.org/10.1016/j.ncon.2015.03.001" TargetMode="Externa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515/eje-2015-001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cikit-learn.org/stable/modules/model_evalu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uc-roc-curve-68b2303cc9c5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uc-roc-curve-68b2303cc9c5" TargetMode="External"/><Relationship Id="rId2" Type="http://schemas.openxmlformats.org/officeDocument/2006/relationships/hyperlink" Target="https://en.wikipedia.org/wiki/Receiver_operating_characteristi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onlinelibrary.wiley.com/doi/10.1111/j.2007.0906-7590.05041.x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515/eje-2015-0014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as.org/content/111/28/10233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esjournals.onlinelibrary.wiley.com/action/downloadSupplement?doi=10.1111%2Fj.2041-210X.2010.00036.x&amp;file=MEE3_36_sm_AppendixS1-S7.pdf" TargetMode="External"/><Relationship Id="rId2" Type="http://schemas.openxmlformats.org/officeDocument/2006/relationships/hyperlink" Target="https://besjournals.onlinelibrary.wiley.com/doi/10.1111/j.2041-210X.2010.00036.x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webpages.icav.up.pt/pessoas/podarcis/BET/Artigos/S%C3%A1%20et%20al%202019_Citizen%20Science%20Data%20Acaci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s://www.frontiersin.org/articles/10.3389/fevo.2020.576667/ful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tiff"/><Relationship Id="rId4" Type="http://schemas.openxmlformats.org/officeDocument/2006/relationships/image" Target="../media/image6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biocon.2017.04.013" TargetMode="External"/><Relationship Id="rId4" Type="http://schemas.openxmlformats.org/officeDocument/2006/relationships/hyperlink" Target="https://www.natureserve.org/conservation-tools/habitat-suitability-modeling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java.com/en/download/help/download_options.x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biodiversityinformatics.amnh.org/open_source/max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orldclim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hyperlink" Target="https://doi.org/10.4404/hystrix-27.1-1167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jdelijke aanduiding voor tekst 12"/>
          <p:cNvSpPr>
            <a:spLocks noGrp="1"/>
          </p:cNvSpPr>
          <p:nvPr>
            <p:ph type="body" sz="quarter" idx="13"/>
          </p:nvPr>
        </p:nvSpPr>
        <p:spPr>
          <a:xfrm>
            <a:off x="0" y="-1"/>
            <a:ext cx="12198349" cy="465313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DR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2"/>
          </p:nvPr>
        </p:nvSpPr>
        <p:spPr>
          <a:xfrm>
            <a:off x="1" y="2"/>
            <a:ext cx="12198350" cy="3304752"/>
          </a:xfrm>
        </p:spPr>
        <p:txBody>
          <a:bodyPr/>
          <a:lstStyle/>
          <a:p>
            <a:endParaRPr lang="en-US" b="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10543" y="620688"/>
            <a:ext cx="11305256" cy="1656184"/>
          </a:xfrm>
        </p:spPr>
        <p:txBody>
          <a:bodyPr/>
          <a:lstStyle/>
          <a:p>
            <a:pPr algn="ctr"/>
            <a:r>
              <a:rPr lang="en-US" sz="3200" dirty="0"/>
              <a:t>Species distribution models (SDM) – from a computer perspective</a:t>
            </a:r>
            <a:endParaRPr lang="nl-NL" sz="3200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4"/>
          </p:nvPr>
        </p:nvSpPr>
        <p:spPr>
          <a:xfrm>
            <a:off x="194519" y="3416573"/>
            <a:ext cx="7294314" cy="1152128"/>
          </a:xfrm>
        </p:spPr>
        <p:txBody>
          <a:bodyPr>
            <a:normAutofit/>
          </a:bodyPr>
          <a:lstStyle/>
          <a:p>
            <a:r>
              <a:rPr lang="nl-NL" sz="1800" u="sng" dirty="0"/>
              <a:t>Nuno César de Sá</a:t>
            </a:r>
            <a:r>
              <a:rPr lang="nl-NL" sz="1800" u="sng" baseline="30000" dirty="0"/>
              <a:t>1</a:t>
            </a:r>
            <a:r>
              <a:rPr lang="nl-NL" sz="1800" dirty="0"/>
              <a:t>, </a:t>
            </a:r>
          </a:p>
          <a:p>
            <a:r>
              <a:rPr lang="nl-NL" sz="1400" baseline="30000" dirty="0"/>
              <a:t>1 </a:t>
            </a:r>
            <a:r>
              <a:rPr lang="nl-NL" sz="1400" dirty="0"/>
              <a:t>Institute of Environmental Sciences (CML)</a:t>
            </a:r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</a:t>
            </a:fld>
            <a:endParaRPr lang="nl-NL"/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0CA2B968-6A1E-413A-8689-A740B76774A7}"/>
              </a:ext>
            </a:extLst>
          </p:cNvPr>
          <p:cNvSpPr txBox="1">
            <a:spLocks/>
          </p:cNvSpPr>
          <p:nvPr/>
        </p:nvSpPr>
        <p:spPr>
          <a:xfrm>
            <a:off x="8189532" y="3342010"/>
            <a:ext cx="3827842" cy="122669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sz="2800" dirty="0"/>
              <a:t>Systematics &amp; Biodiversity, 2020</a:t>
            </a:r>
            <a:endParaRPr lang="nl-NL" sz="280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FBB5836-2273-4E42-8904-E5202AE1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31" y="4973084"/>
            <a:ext cx="2944707" cy="1180266"/>
          </a:xfrm>
          <a:prstGeom prst="rect">
            <a:avLst/>
          </a:prstGeom>
        </p:spPr>
      </p:pic>
      <p:pic>
        <p:nvPicPr>
          <p:cNvPr id="16" name="Imagem 15" descr="Uma imagem contendo ao ar livre, água, grupo, fogos de artifício&#10;&#10;Descrição gerada automaticamente">
            <a:extLst>
              <a:ext uri="{FF2B5EF4-FFF2-40B4-BE49-F238E27FC236}">
                <a16:creationId xmlns:a16="http://schemas.microsoft.com/office/drawing/2014/main" id="{60A3228F-91FC-410E-AE02-922D47AE19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080" y="4994797"/>
            <a:ext cx="3163491" cy="11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14846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34C28-4512-4FAB-8C2C-F3D30663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BFFF95-44DF-45C6-BE4F-A4742D166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7448135" cy="5076837"/>
          </a:xfrm>
        </p:spPr>
        <p:txBody>
          <a:bodyPr wrap="square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Machine learning:</a:t>
            </a:r>
          </a:p>
          <a:p>
            <a:pPr lvl="1"/>
            <a:r>
              <a:rPr lang="pt-PT" dirty="0"/>
              <a:t>At the core: learning a mapping function</a:t>
            </a:r>
          </a:p>
          <a:p>
            <a:pPr lvl="1"/>
            <a:r>
              <a:rPr lang="pt-PT" dirty="0"/>
              <a:t>Mapping function: “arbitrary” function </a:t>
            </a:r>
            <a:r>
              <a:rPr lang="en-GB" dirty="0"/>
              <a:t>Translates/transforms input values from one domain to another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AKA: Ecological niche models; Habitat/Suitability modelling; Correlative models, Range mapping; etc</a:t>
            </a:r>
          </a:p>
          <a:p>
            <a:pPr lvl="1"/>
            <a:r>
              <a:rPr lang="pt-PT" b="1" dirty="0"/>
              <a:t>For ML people</a:t>
            </a:r>
            <a:r>
              <a:rPr lang="pt-PT" dirty="0"/>
              <a:t>: </a:t>
            </a:r>
            <a:r>
              <a:rPr lang="pt-PT" u="sng" dirty="0"/>
              <a:t>Supervised learning </a:t>
            </a:r>
          </a:p>
          <a:p>
            <a:pPr lvl="1"/>
            <a:r>
              <a:rPr lang="pt-PT" dirty="0"/>
              <a:t>Commonly maps: N-dimensions onto 1D probability</a:t>
            </a:r>
          </a:p>
          <a:p>
            <a:pPr lvl="1"/>
            <a:r>
              <a:rPr lang="pt-PT" dirty="0"/>
              <a:t>PS: More common problem in supervised learning is to map N:M dimensions</a:t>
            </a:r>
          </a:p>
          <a:p>
            <a:pPr lvl="1"/>
            <a:endParaRPr lang="pt-PT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Risks: (</a:t>
            </a:r>
            <a:r>
              <a:rPr lang="pt-PT" dirty="0">
                <a:hlinkClick r:id="rId3"/>
              </a:rPr>
              <a:t>Timnit Gebru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Bad data -&gt; bad model </a:t>
            </a:r>
          </a:p>
          <a:p>
            <a:pPr lvl="1"/>
            <a:r>
              <a:rPr lang="pt-PT" dirty="0"/>
              <a:t>Biases in data -&gt; biases in the model</a:t>
            </a:r>
          </a:p>
          <a:p>
            <a:pPr lvl="1"/>
            <a:r>
              <a:rPr lang="pt-PT" dirty="0"/>
              <a:t>“black-box” (or maybe not... Increasingly debatable!)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68B72C-DC2F-42EA-B0D7-8B5F6BAF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7C6C20E5-7424-460A-A2FE-25943AB1F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8" y="3491774"/>
            <a:ext cx="2949185" cy="256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FAEA502-990E-4CD6-8E2A-F464456B8900}"/>
              </a:ext>
            </a:extLst>
          </p:cNvPr>
          <p:cNvSpPr txBox="1"/>
          <p:nvPr/>
        </p:nvSpPr>
        <p:spPr>
          <a:xfrm>
            <a:off x="8470228" y="6052674"/>
            <a:ext cx="375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5"/>
              </a:rPr>
              <a:t>https://doi.org/10.1111/ecog.05360</a:t>
            </a:r>
            <a:endParaRPr lang="pt-PT" sz="1200" dirty="0"/>
          </a:p>
        </p:txBody>
      </p:sp>
      <p:sp>
        <p:nvSpPr>
          <p:cNvPr id="8" name="Espaço Reservado para Texto Vertical 2">
            <a:extLst>
              <a:ext uri="{FF2B5EF4-FFF2-40B4-BE49-F238E27FC236}">
                <a16:creationId xmlns:a16="http://schemas.microsoft.com/office/drawing/2014/main" id="{F04DA774-1A07-4E12-8637-45769B49D509}"/>
              </a:ext>
            </a:extLst>
          </p:cNvPr>
          <p:cNvSpPr txBox="1">
            <a:spLocks/>
          </p:cNvSpPr>
          <p:nvPr/>
        </p:nvSpPr>
        <p:spPr>
          <a:xfrm>
            <a:off x="8169276" y="3220913"/>
            <a:ext cx="4051247" cy="240241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77500" lnSpcReduction="2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1800" dirty="0"/>
              <a:t>Explainable AI is arriving! (PS: R code available!)</a:t>
            </a:r>
          </a:p>
        </p:txBody>
      </p:sp>
      <p:pic>
        <p:nvPicPr>
          <p:cNvPr id="9" name="Picture 2" descr="Image result for mapping function&quot;">
            <a:extLst>
              <a:ext uri="{FF2B5EF4-FFF2-40B4-BE49-F238E27FC236}">
                <a16:creationId xmlns:a16="http://schemas.microsoft.com/office/drawing/2014/main" id="{2BC3766D-7CD3-4980-8EE6-767345CC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48" y="1689211"/>
            <a:ext cx="1708518" cy="11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/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b="0" i="0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input</m:t>
                          </m:r>
                        </m:e>
                      </m:d>
                      <m: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519013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Vertical 8">
            <a:extLst>
              <a:ext uri="{FF2B5EF4-FFF2-40B4-BE49-F238E27FC236}">
                <a16:creationId xmlns:a16="http://schemas.microsoft.com/office/drawing/2014/main" id="{3D3FAA38-55EF-4341-9CAB-E1E1360680C3}"/>
              </a:ext>
            </a:extLst>
          </p:cNvPr>
          <p:cNvSpPr txBox="1">
            <a:spLocks/>
          </p:cNvSpPr>
          <p:nvPr/>
        </p:nvSpPr>
        <p:spPr>
          <a:xfrm>
            <a:off x="404660" y="1252836"/>
            <a:ext cx="6414591" cy="4795836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lnSpcReduction="1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Having occurrence data and environmental data</a:t>
            </a:r>
            <a:endParaRPr lang="pt-PT" b="1" dirty="0"/>
          </a:p>
          <a:p>
            <a:pPr lvl="1"/>
            <a:r>
              <a:rPr lang="en-GB" dirty="0"/>
              <a:t>we want to find the P(Species) being present given the environment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Formalizing from a Bayesian perspective: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Implies that: P(Species), P(Env) are independent</a:t>
            </a:r>
          </a:p>
          <a:p>
            <a:pPr marL="36195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Objective: </a:t>
            </a:r>
            <a:r>
              <a:rPr lang="en-GB" dirty="0">
                <a:solidFill>
                  <a:srgbClr val="FF0000"/>
                </a:solidFill>
              </a:rPr>
              <a:t>learn a function that maps environmental variables onto a 1D probability of occurrence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7C4CE4-B2CA-4D9E-84CD-91707DE75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B5F252-A3EF-4C81-A667-C6BA652D5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11</a:t>
            </a:fld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A41C033-CD0A-48AD-A53D-07D3CE7DE327}"/>
                  </a:ext>
                </a:extLst>
              </p:cNvPr>
              <p:cNvSpPr txBox="1"/>
              <p:nvPr/>
            </p:nvSpPr>
            <p:spPr>
              <a:xfrm>
                <a:off x="889993" y="3529198"/>
                <a:ext cx="5067944" cy="87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b="1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𝑆𝑝𝑒𝑐𝑖𝑒𝑠</m:t>
                          </m:r>
                        </m:e>
                        <m:e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𝐸𝑛𝑣</m:t>
                          </m:r>
                        </m:e>
                      </m:d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pt-PT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𝐸𝑛𝑣</m:t>
                              </m:r>
                            </m:e>
                            <m:e>
                              <m:r>
                                <a:rPr lang="pt-PT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𝑆𝑝𝑒𝑐𝑖𝑒𝑠</m:t>
                              </m:r>
                            </m:e>
                          </m:d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P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𝑆𝑝𝑒𝑐𝑖𝑒𝑠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PT" b="1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𝐸𝑛𝑣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noProof="0" dirty="0" err="1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A41C033-CD0A-48AD-A53D-07D3CE7DE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93" y="3529198"/>
                <a:ext cx="5067944" cy="873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The Geography of Invasion Risk - New York Invasive Species Research  Institute">
            <a:extLst>
              <a:ext uri="{FF2B5EF4-FFF2-40B4-BE49-F238E27FC236}">
                <a16:creationId xmlns:a16="http://schemas.microsoft.com/office/drawing/2014/main" id="{093FE23B-B7CF-487C-8831-75164C6C7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068" y="1124744"/>
            <a:ext cx="4049771" cy="242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pacts of forestation and deforestation on local temperature across the  globe">
            <a:extLst>
              <a:ext uri="{FF2B5EF4-FFF2-40B4-BE49-F238E27FC236}">
                <a16:creationId xmlns:a16="http://schemas.microsoft.com/office/drawing/2014/main" id="{C5B884D0-D402-406F-9E9A-FDA374B06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611" y="3783788"/>
            <a:ext cx="3497188" cy="232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B94B7E-D80D-4164-B993-97162D98ECFE}"/>
              </a:ext>
            </a:extLst>
          </p:cNvPr>
          <p:cNvSpPr txBox="1"/>
          <p:nvPr/>
        </p:nvSpPr>
        <p:spPr>
          <a:xfrm>
            <a:off x="8061147" y="6106287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5"/>
              </a:rPr>
              <a:t>https://doi.org/10.1371/journal.pone.0213368</a:t>
            </a:r>
            <a:endParaRPr lang="pt-PT" sz="1200" dirty="0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9B68FFD4-1886-4767-B626-A9FE26EAD29D}"/>
              </a:ext>
            </a:extLst>
          </p:cNvPr>
          <p:cNvSpPr/>
          <p:nvPr/>
        </p:nvSpPr>
        <p:spPr>
          <a:xfrm>
            <a:off x="5907443" y="4152949"/>
            <a:ext cx="2114160" cy="79208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But, are they?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816483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B094-F72E-4E7E-B380-F83AE69B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7E6FE7-DFD7-4E1F-B8D5-A940A3EBC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b="1" i="1" dirty="0"/>
              <a:t>How do machines actually, learn?</a:t>
            </a:r>
            <a:endParaRPr lang="pt-PT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Consider you are asked to find the best linear model that fits a set of data</a:t>
            </a:r>
          </a:p>
          <a:p>
            <a:pPr lvl="1"/>
            <a:r>
              <a:rPr lang="pt-PT" u="sng" dirty="0"/>
              <a:t>And you skipped the linear algebra class</a:t>
            </a:r>
          </a:p>
          <a:p>
            <a:pPr lvl="1"/>
            <a:r>
              <a:rPr lang="pt-PT" dirty="0"/>
              <a:t>But you know that: </a:t>
            </a:r>
            <a:r>
              <a:rPr lang="pt-PT" dirty="0">
                <a:solidFill>
                  <a:srgbClr val="FF0000"/>
                </a:solidFill>
              </a:rPr>
              <a:t>Y =mX + C is a linear equation</a:t>
            </a:r>
          </a:p>
          <a:p>
            <a:pPr lvl="1"/>
            <a:r>
              <a:rPr lang="pt-PT" dirty="0"/>
              <a:t>And m is the “slope” and C is the “bias”</a:t>
            </a:r>
          </a:p>
          <a:p>
            <a:pPr lvl="1"/>
            <a:endParaRPr lang="pt-PT" u="sng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474DC-4E28-497B-B8B9-DD94C56C7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A86039E9-F5BD-43B9-A719-570B4FA8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449" y="1412776"/>
            <a:ext cx="4496470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5289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0B094-F72E-4E7E-B380-F83AE69B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7E6FE7-DFD7-4E1F-B8D5-A940A3EBC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b="1" i="1" dirty="0"/>
              <a:t>How do machines actually, learn?</a:t>
            </a:r>
            <a:endParaRPr lang="pt-PT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Consider you are asked to find the best linear model that fits a set of data</a:t>
            </a:r>
          </a:p>
          <a:p>
            <a:pPr lvl="1"/>
            <a:r>
              <a:rPr lang="pt-PT" u="sng" dirty="0"/>
              <a:t>And you skipped the linear algebra class</a:t>
            </a:r>
          </a:p>
          <a:p>
            <a:pPr lvl="1"/>
            <a:r>
              <a:rPr lang="pt-PT" dirty="0"/>
              <a:t>But you know that: </a:t>
            </a:r>
            <a:r>
              <a:rPr lang="pt-PT" dirty="0">
                <a:solidFill>
                  <a:srgbClr val="FF0000"/>
                </a:solidFill>
              </a:rPr>
              <a:t>Y =mX + C is a linear equation</a:t>
            </a:r>
          </a:p>
          <a:p>
            <a:pPr lvl="1"/>
            <a:r>
              <a:rPr lang="pt-PT" dirty="0"/>
              <a:t>And m is the “slope” and C is the “bias”</a:t>
            </a:r>
          </a:p>
          <a:p>
            <a:pPr lvl="1"/>
            <a:endParaRPr lang="pt-PT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 smart solution would be to draw a line that “more or less fits” the data</a:t>
            </a:r>
          </a:p>
          <a:p>
            <a:pPr marL="361950" lvl="1" indent="0">
              <a:buNone/>
            </a:pPr>
            <a:endParaRPr lang="pt-PT" dirty="0"/>
          </a:p>
          <a:p>
            <a:pPr lvl="1"/>
            <a:r>
              <a:rPr lang="pt-PT" dirty="0"/>
              <a:t>Solve the system for m and C: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474DC-4E28-497B-B8B9-DD94C56C7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E4ED99-3B69-4A01-B41B-6221659EA5D4}"/>
                  </a:ext>
                </a:extLst>
              </p:cNvPr>
              <p:cNvSpPr txBox="1"/>
              <p:nvPr/>
            </p:nvSpPr>
            <p:spPr>
              <a:xfrm>
                <a:off x="3506887" y="5105823"/>
                <a:ext cx="1995519" cy="747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𝑚𝑋</m:t>
                              </m:r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pt-PT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EE4ED99-3B69-4A01-B41B-6221659EA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887" y="5105823"/>
                <a:ext cx="1995519" cy="7474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>
            <a:extLst>
              <a:ext uri="{FF2B5EF4-FFF2-40B4-BE49-F238E27FC236}">
                <a16:creationId xmlns:a16="http://schemas.microsoft.com/office/drawing/2014/main" id="{A86039E9-F5BD-43B9-A719-570B4FA8E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449" y="1412776"/>
            <a:ext cx="4496470" cy="3456384"/>
          </a:xfrm>
          <a:prstGeom prst="rect">
            <a:avLst/>
          </a:prstGeom>
        </p:spPr>
      </p:pic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BD4C1E5-5A89-4E18-9F88-32FD80F41EC4}"/>
              </a:ext>
            </a:extLst>
          </p:cNvPr>
          <p:cNvCxnSpPr>
            <a:cxnSpLocks/>
          </p:cNvCxnSpPr>
          <p:nvPr/>
        </p:nvCxnSpPr>
        <p:spPr>
          <a:xfrm flipV="1">
            <a:off x="8140529" y="1844824"/>
            <a:ext cx="3312368" cy="266429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D8AE4B31-6DA1-4A9D-80D4-DCB00DE699FD}"/>
              </a:ext>
            </a:extLst>
          </p:cNvPr>
          <p:cNvCxnSpPr>
            <a:cxnSpLocks/>
          </p:cNvCxnSpPr>
          <p:nvPr/>
        </p:nvCxnSpPr>
        <p:spPr>
          <a:xfrm>
            <a:off x="8140529" y="2852936"/>
            <a:ext cx="3312368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EB1B275-6A7E-4F07-96C4-4B2B67DF2847}"/>
              </a:ext>
            </a:extLst>
          </p:cNvPr>
          <p:cNvSpPr txBox="1"/>
          <p:nvPr/>
        </p:nvSpPr>
        <p:spPr>
          <a:xfrm>
            <a:off x="10508836" y="4087924"/>
            <a:ext cx="1427621" cy="482352"/>
          </a:xfrm>
          <a:prstGeom prst="rect">
            <a:avLst/>
          </a:prstGeom>
          <a:noFill/>
          <a:ln>
            <a:noFill/>
          </a:ln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0000"/>
                </a:solidFill>
              </a:rPr>
              <a:t>Bad choice!</a:t>
            </a:r>
            <a:endParaRPr lang="en-GB" noProof="0" dirty="0" err="1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D902368-F469-4A83-AA09-0DCA948BF785}"/>
              </a:ext>
            </a:extLst>
          </p:cNvPr>
          <p:cNvSpPr txBox="1"/>
          <p:nvPr/>
        </p:nvSpPr>
        <p:spPr>
          <a:xfrm>
            <a:off x="7724299" y="4701437"/>
            <a:ext cx="1427621" cy="4794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chemeClr val="accent5">
                    <a:lumMod val="50000"/>
                  </a:schemeClr>
                </a:solidFill>
              </a:rPr>
              <a:t>Good choice!</a:t>
            </a:r>
            <a:endParaRPr lang="en-GB" noProof="0" dirty="0" err="1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4BD87EAB-8017-441C-95B9-A86044B7E349}"/>
              </a:ext>
            </a:extLst>
          </p:cNvPr>
          <p:cNvCxnSpPr>
            <a:cxnSpLocks/>
          </p:cNvCxnSpPr>
          <p:nvPr/>
        </p:nvCxnSpPr>
        <p:spPr>
          <a:xfrm flipV="1">
            <a:off x="8716593" y="1811210"/>
            <a:ext cx="2244205" cy="262656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E666C74-686F-4FF9-B80C-97AEA041591B}"/>
              </a:ext>
            </a:extLst>
          </p:cNvPr>
          <p:cNvSpPr txBox="1"/>
          <p:nvPr/>
        </p:nvSpPr>
        <p:spPr>
          <a:xfrm>
            <a:off x="9490947" y="1557216"/>
            <a:ext cx="1427621" cy="479461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C000"/>
                </a:solidFill>
              </a:rPr>
              <a:t>“Ok” choice!</a:t>
            </a:r>
            <a:endParaRPr lang="en-GB" noProof="0" dirty="0" err="1">
              <a:solidFill>
                <a:srgbClr val="FFC000"/>
              </a:solidFill>
            </a:endParaRPr>
          </a:p>
        </p:txBody>
      </p:sp>
      <p:sp>
        <p:nvSpPr>
          <p:cNvPr id="43" name="Espaço Reservado para Texto Vertical 2">
            <a:extLst>
              <a:ext uri="{FF2B5EF4-FFF2-40B4-BE49-F238E27FC236}">
                <a16:creationId xmlns:a16="http://schemas.microsoft.com/office/drawing/2014/main" id="{8DADD9FD-ABAA-4D60-99E3-07783E893136}"/>
              </a:ext>
            </a:extLst>
          </p:cNvPr>
          <p:cNvSpPr txBox="1">
            <a:spLocks/>
          </p:cNvSpPr>
          <p:nvPr/>
        </p:nvSpPr>
        <p:spPr>
          <a:xfrm>
            <a:off x="7585923" y="5346011"/>
            <a:ext cx="4350533" cy="815356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1600" dirty="0"/>
              <a:t>You’ll only sucessfully “cheat” if you </a:t>
            </a:r>
            <a:r>
              <a:rPr lang="pt-PT" sz="1600" u="sng" dirty="0"/>
              <a:t>choose a good enough linear model</a:t>
            </a:r>
            <a:r>
              <a:rPr lang="pt-PT" sz="1600" dirty="0"/>
              <a:t>.. </a:t>
            </a:r>
            <a:r>
              <a:rPr lang="pt-PT" sz="1600" dirty="0">
                <a:solidFill>
                  <a:srgbClr val="FF0000"/>
                </a:solidFill>
              </a:rPr>
              <a:t>AKA trial and error</a:t>
            </a:r>
          </a:p>
        </p:txBody>
      </p:sp>
    </p:spTree>
    <p:extLst>
      <p:ext uri="{BB962C8B-B14F-4D97-AF65-F5344CB8AC3E}">
        <p14:creationId xmlns:p14="http://schemas.microsoft.com/office/powerpoint/2010/main" val="4103124047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Tutorial on Linear Regression using Gradient Descent - DPhi">
            <a:extLst>
              <a:ext uri="{FF2B5EF4-FFF2-40B4-BE49-F238E27FC236}">
                <a16:creationId xmlns:a16="http://schemas.microsoft.com/office/drawing/2014/main" id="{7A2DC1CF-D6B1-4E4F-AFE1-ED8E662410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467" y="1195997"/>
            <a:ext cx="4962960" cy="37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860B094-F72E-4E7E-B380-F83AE69BC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7E6FE7-DFD7-4E1F-B8D5-A940A3EBC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846640" cy="5128492"/>
          </a:xfrm>
        </p:spPr>
        <p:txBody>
          <a:bodyPr wrap="square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Machine’s learn by “trial &amp; error”.</a:t>
            </a:r>
          </a:p>
          <a:p>
            <a:pPr lvl="1"/>
            <a:r>
              <a:rPr lang="pt-PT" i="1" dirty="0"/>
              <a:t>Computers excel at quickly trying everything 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They find the best parameters so that:</a:t>
            </a:r>
          </a:p>
          <a:p>
            <a:pPr lvl="1"/>
            <a:r>
              <a:rPr lang="en-GB" dirty="0"/>
              <a:t>Some measurement of error is minimized</a:t>
            </a:r>
          </a:p>
          <a:p>
            <a:pPr lvl="1"/>
            <a:r>
              <a:rPr lang="en-GB" dirty="0" err="1"/>
              <a:t>E.g</a:t>
            </a:r>
            <a:r>
              <a:rPr lang="en-GB" dirty="0"/>
              <a:t>: || Y(parameters) – E(Y) || ≈ O </a:t>
            </a:r>
          </a:p>
          <a:p>
            <a:pPr lvl="1"/>
            <a:r>
              <a:rPr lang="en-GB" dirty="0"/>
              <a:t>This is often called the “objective/cost/loss” :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Finding the best set of parameters </a:t>
            </a:r>
            <a:r>
              <a:rPr lang="en-GB" u="sng" dirty="0"/>
              <a:t>becomes an optimization problem </a:t>
            </a:r>
          </a:p>
          <a:p>
            <a:pPr lvl="1"/>
            <a:r>
              <a:rPr lang="en-GB" dirty="0"/>
              <a:t>As in, finding the optimal solution to a problem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7D474DC-4E28-497B-B8B9-DD94C56C7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14</a:t>
            </a:fld>
            <a:endParaRPr lang="nl-NL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0BD4C1E5-5A89-4E18-9F88-32FD80F41EC4}"/>
              </a:ext>
            </a:extLst>
          </p:cNvPr>
          <p:cNvCxnSpPr>
            <a:cxnSpLocks/>
          </p:cNvCxnSpPr>
          <p:nvPr/>
        </p:nvCxnSpPr>
        <p:spPr>
          <a:xfrm flipV="1">
            <a:off x="8140529" y="1844824"/>
            <a:ext cx="3312368" cy="266429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6D902368-F469-4A83-AA09-0DCA948BF785}"/>
              </a:ext>
            </a:extLst>
          </p:cNvPr>
          <p:cNvSpPr txBox="1"/>
          <p:nvPr/>
        </p:nvSpPr>
        <p:spPr>
          <a:xfrm>
            <a:off x="7724299" y="4701437"/>
            <a:ext cx="1427621" cy="479461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chemeClr val="accent5">
                    <a:lumMod val="50000"/>
                  </a:schemeClr>
                </a:solidFill>
              </a:rPr>
              <a:t>Good choice!</a:t>
            </a:r>
            <a:endParaRPr lang="en-GB" noProof="0" dirty="0" err="1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B1D0D87-56A4-41AA-87C3-B452ECBE907A}"/>
                  </a:ext>
                </a:extLst>
              </p:cNvPr>
              <p:cNvSpPr txBox="1"/>
              <p:nvPr/>
            </p:nvSpPr>
            <p:spPr>
              <a:xfrm>
                <a:off x="7971383" y="5388834"/>
                <a:ext cx="2615172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400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DB1D0D87-56A4-41AA-87C3-B452ECBE9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383" y="5388834"/>
                <a:ext cx="2615172" cy="432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>
            <a:extLst>
              <a:ext uri="{FF2B5EF4-FFF2-40B4-BE49-F238E27FC236}">
                <a16:creationId xmlns:a16="http://schemas.microsoft.com/office/drawing/2014/main" id="{2ADFE2BE-1B19-4DFF-BC9F-B36479B21DAE}"/>
              </a:ext>
            </a:extLst>
          </p:cNvPr>
          <p:cNvSpPr/>
          <p:nvPr/>
        </p:nvSpPr>
        <p:spPr>
          <a:xfrm>
            <a:off x="7899375" y="5228894"/>
            <a:ext cx="280831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697A28D-A812-4CC4-B6AD-C52F4EDCB3E4}"/>
              </a:ext>
            </a:extLst>
          </p:cNvPr>
          <p:cNvSpPr txBox="1"/>
          <p:nvPr/>
        </p:nvSpPr>
        <p:spPr>
          <a:xfrm>
            <a:off x="10294864" y="4832607"/>
            <a:ext cx="2007034" cy="363538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0000"/>
                </a:solidFill>
              </a:rPr>
              <a:t>The model “unit”</a:t>
            </a:r>
            <a:endParaRPr lang="en-GB" noProof="0" dirty="0" err="1">
              <a:solidFill>
                <a:srgbClr val="FF0000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1015EE-057C-460D-8227-140A503800AD}"/>
              </a:ext>
            </a:extLst>
          </p:cNvPr>
          <p:cNvSpPr txBox="1"/>
          <p:nvPr/>
        </p:nvSpPr>
        <p:spPr>
          <a:xfrm>
            <a:off x="9549935" y="6001561"/>
            <a:ext cx="1489858" cy="363538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0000"/>
                </a:solidFill>
              </a:rPr>
              <a:t>Parameters</a:t>
            </a:r>
            <a:endParaRPr lang="en-GB" noProof="0" dirty="0" err="1">
              <a:solidFill>
                <a:srgbClr val="FF0000"/>
              </a:solidFill>
            </a:endParaRPr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0CB2CB11-88EF-417D-83D9-BA73FDF38A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74995" y="5767267"/>
            <a:ext cx="530012" cy="437672"/>
          </a:xfrm>
          <a:prstGeom prst="bentConnector3">
            <a:avLst>
              <a:gd name="adj1" fmla="val 101346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5B1D6648-7CF6-4306-94A8-CD0E0E1EFB75}"/>
              </a:ext>
            </a:extLst>
          </p:cNvPr>
          <p:cNvCxnSpPr>
            <a:cxnSpLocks/>
          </p:cNvCxnSpPr>
          <p:nvPr/>
        </p:nvCxnSpPr>
        <p:spPr>
          <a:xfrm>
            <a:off x="9987607" y="5820882"/>
            <a:ext cx="0" cy="272108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ço Reservado para Texto Vertical 2">
            <a:extLst>
              <a:ext uri="{FF2B5EF4-FFF2-40B4-BE49-F238E27FC236}">
                <a16:creationId xmlns:a16="http://schemas.microsoft.com/office/drawing/2014/main" id="{F228D481-5625-4BB6-A9E6-798F72410450}"/>
              </a:ext>
            </a:extLst>
          </p:cNvPr>
          <p:cNvSpPr txBox="1">
            <a:spLocks/>
          </p:cNvSpPr>
          <p:nvPr/>
        </p:nvSpPr>
        <p:spPr>
          <a:xfrm>
            <a:off x="7680073" y="5416997"/>
            <a:ext cx="4197498" cy="63214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4420E3B-BA95-43B3-9542-62283580BDA8}"/>
                  </a:ext>
                </a:extLst>
              </p:cNvPr>
              <p:cNvSpPr txBox="1"/>
              <p:nvPr/>
            </p:nvSpPr>
            <p:spPr>
              <a:xfrm>
                <a:off x="1836634" y="4400559"/>
                <a:ext cx="3906188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d>
                        <m:dPr>
                          <m:ctrlP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PT" sz="24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PT" sz="24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PT" sz="24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2400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84420E3B-BA95-43B3-9542-62283580B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634" y="4400559"/>
                <a:ext cx="3906188" cy="432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489043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FA9900-F8FA-4FBC-8545-B07256E44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852EC8B-1A0A-4853-BA46-57AD35CAF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6" name="Picture 2" descr="Tutorial on Linear Regression using Gradient Descent - DPhi">
            <a:extLst>
              <a:ext uri="{FF2B5EF4-FFF2-40B4-BE49-F238E27FC236}">
                <a16:creationId xmlns:a16="http://schemas.microsoft.com/office/drawing/2014/main" id="{FA03F368-8644-428E-99B5-C66B47A3BF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467" y="1195997"/>
            <a:ext cx="4962960" cy="37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7616246-619C-4105-8424-33E575BBAD18}"/>
              </a:ext>
            </a:extLst>
          </p:cNvPr>
          <p:cNvCxnSpPr>
            <a:cxnSpLocks/>
          </p:cNvCxnSpPr>
          <p:nvPr/>
        </p:nvCxnSpPr>
        <p:spPr>
          <a:xfrm flipV="1">
            <a:off x="8140529" y="1844824"/>
            <a:ext cx="3312368" cy="2664296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2" descr="Top Optimisation Methods In Machine Learning">
            <a:extLst>
              <a:ext uri="{FF2B5EF4-FFF2-40B4-BE49-F238E27FC236}">
                <a16:creationId xmlns:a16="http://schemas.microsoft.com/office/drawing/2014/main" id="{702E1443-C4BF-418F-9A30-2FB4061155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59" y="1566433"/>
            <a:ext cx="5256584" cy="29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Espaço Reservado para Texto Vertical 2">
            <a:extLst>
              <a:ext uri="{FF2B5EF4-FFF2-40B4-BE49-F238E27FC236}">
                <a16:creationId xmlns:a16="http://schemas.microsoft.com/office/drawing/2014/main" id="{68DF1449-30B7-4DBB-8F5E-691D16E22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6377" y="4812488"/>
            <a:ext cx="11389023" cy="1640848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If we would just try different random sets of parameters we might never find the best solution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So computers generally </a:t>
            </a:r>
            <a:r>
              <a:rPr lang="pt-PT" u="sng" dirty="0">
                <a:solidFill>
                  <a:srgbClr val="FF0000"/>
                </a:solidFill>
              </a:rPr>
              <a:t>start random but then in each iteration focus on the sets that have the best results</a:t>
            </a:r>
            <a:endParaRPr lang="pt-PT" u="sng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C3A5CDB-1A78-4446-B3D1-46BF61A1974C}"/>
              </a:ext>
            </a:extLst>
          </p:cNvPr>
          <p:cNvSpPr txBox="1"/>
          <p:nvPr/>
        </p:nvSpPr>
        <p:spPr>
          <a:xfrm>
            <a:off x="467991" y="1196931"/>
            <a:ext cx="4626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3blue1brown: </a:t>
            </a:r>
            <a:r>
              <a:rPr lang="en-GB" sz="1200" dirty="0">
                <a:hlinkClick r:id="rId4"/>
              </a:rPr>
              <a:t>"But what is a neural network?" - </a:t>
            </a:r>
            <a:r>
              <a:rPr lang="en-GB" sz="1200" dirty="0" err="1">
                <a:hlinkClick r:id="rId4"/>
              </a:rPr>
              <a:t>Youtube</a:t>
            </a:r>
            <a:r>
              <a:rPr lang="en-GB" sz="1200" dirty="0">
                <a:hlinkClick r:id="rId4"/>
              </a:rPr>
              <a:t> playlist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528821627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FB7D7-D033-404C-98F7-F1DBDD22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088546-B847-440F-9C21-668C379FC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342584" cy="66399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What we hope in the end is: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713421E-4569-4276-B042-39F01A61F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3198B9-95F6-4BC0-BAE1-1B79BC91D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99" y="2426497"/>
            <a:ext cx="3188385" cy="304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8E8B495A-DC57-418C-A72B-43DA8BEF3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406" y="2575607"/>
            <a:ext cx="2000843" cy="28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28B2B8CE-28F3-4DDD-BF14-265B3A1FDF03}"/>
              </a:ext>
            </a:extLst>
          </p:cNvPr>
          <p:cNvSpPr/>
          <p:nvPr/>
        </p:nvSpPr>
        <p:spPr>
          <a:xfrm>
            <a:off x="8014912" y="3504282"/>
            <a:ext cx="1016565" cy="7200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ço Reservado para Texto Vertical 2">
            <a:extLst>
              <a:ext uri="{FF2B5EF4-FFF2-40B4-BE49-F238E27FC236}">
                <a16:creationId xmlns:a16="http://schemas.microsoft.com/office/drawing/2014/main" id="{0BFA9B25-1B2E-4F32-BE41-89BB2CC74201}"/>
              </a:ext>
            </a:extLst>
          </p:cNvPr>
          <p:cNvSpPr txBox="1">
            <a:spLocks/>
          </p:cNvSpPr>
          <p:nvPr/>
        </p:nvSpPr>
        <p:spPr>
          <a:xfrm>
            <a:off x="5235079" y="1774855"/>
            <a:ext cx="1872208" cy="395264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P(Species|Env):</a:t>
            </a:r>
            <a:endParaRPr lang="en-GB" dirty="0"/>
          </a:p>
        </p:txBody>
      </p:sp>
      <p:sp>
        <p:nvSpPr>
          <p:cNvPr id="11" name="Espaço Reservado para Texto Vertical 2">
            <a:extLst>
              <a:ext uri="{FF2B5EF4-FFF2-40B4-BE49-F238E27FC236}">
                <a16:creationId xmlns:a16="http://schemas.microsoft.com/office/drawing/2014/main" id="{AFB8295B-D02C-4396-996E-67BB0F789EB8}"/>
              </a:ext>
            </a:extLst>
          </p:cNvPr>
          <p:cNvSpPr txBox="1">
            <a:spLocks/>
          </p:cNvSpPr>
          <p:nvPr/>
        </p:nvSpPr>
        <p:spPr>
          <a:xfrm>
            <a:off x="9345407" y="1794587"/>
            <a:ext cx="2852943" cy="431469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Geographical space</a:t>
            </a:r>
            <a:endParaRPr lang="en-GB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F9806DB-FB12-4FD3-9799-92F52D9D601F}"/>
              </a:ext>
            </a:extLst>
          </p:cNvPr>
          <p:cNvSpPr txBox="1"/>
          <p:nvPr/>
        </p:nvSpPr>
        <p:spPr>
          <a:xfrm>
            <a:off x="7110327" y="5846555"/>
            <a:ext cx="2928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4"/>
              </a:rPr>
              <a:t>https://doi.org/10.1111/ivb.12113</a:t>
            </a:r>
            <a:endParaRPr lang="pt-PT" sz="1200" dirty="0"/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82112332-4034-4059-A5F8-F551012EA3AE}"/>
              </a:ext>
            </a:extLst>
          </p:cNvPr>
          <p:cNvSpPr/>
          <p:nvPr/>
        </p:nvSpPr>
        <p:spPr>
          <a:xfrm>
            <a:off x="3236895" y="3504282"/>
            <a:ext cx="1016565" cy="72008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CCCA0E6-4C39-48A7-AE36-C8B1594E1F7F}"/>
                  </a:ext>
                </a:extLst>
              </p:cNvPr>
              <p:cNvSpPr txBox="1"/>
              <p:nvPr/>
            </p:nvSpPr>
            <p:spPr>
              <a:xfrm>
                <a:off x="32184" y="3664880"/>
                <a:ext cx="3188385" cy="398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𝑠𝑝𝑒𝑐𝑖𝑒𝑠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CCCA0E6-4C39-48A7-AE36-C8B1594E1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4" y="3664880"/>
                <a:ext cx="3188385" cy="3988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spaço Reservado para Texto Vertical 2">
            <a:extLst>
              <a:ext uri="{FF2B5EF4-FFF2-40B4-BE49-F238E27FC236}">
                <a16:creationId xmlns:a16="http://schemas.microsoft.com/office/drawing/2014/main" id="{6F13B9D3-DEA5-4629-BB9F-31B0AD24D3C0}"/>
              </a:ext>
            </a:extLst>
          </p:cNvPr>
          <p:cNvSpPr txBox="1">
            <a:spLocks/>
          </p:cNvSpPr>
          <p:nvPr/>
        </p:nvSpPr>
        <p:spPr>
          <a:xfrm>
            <a:off x="437991" y="1774855"/>
            <a:ext cx="2420823" cy="395264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Learn a function: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878951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EF165A1-8F09-4004-A878-BDCD32EC3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866299-D66E-43C1-BF57-62E823E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PT" dirty="0"/>
              <a:t>Any questions? 30s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95408D-4A8B-459B-AFAC-3E0CF6E65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6220110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9E85E-254C-4832-A3DB-4F7A8D5F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E5C1FF-DBB9-4B1B-B4CB-776B6FAAA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918648" cy="4840460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Bioclimatic envelope</a:t>
            </a:r>
          </a:p>
          <a:p>
            <a:pPr lvl="1"/>
            <a:r>
              <a:rPr lang="pt-PT" dirty="0"/>
              <a:t>Find best “rule” (aka threshods) that groups the data into similar sets</a:t>
            </a:r>
          </a:p>
          <a:p>
            <a:pPr lvl="1"/>
            <a:r>
              <a:rPr lang="pt-PT" dirty="0"/>
              <a:t>AKA: minimizing the impurity</a:t>
            </a:r>
          </a:p>
          <a:p>
            <a:pPr marL="361950" lvl="1" indent="0">
              <a:buNone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Generalized Linear model (Logistic)</a:t>
            </a:r>
          </a:p>
          <a:p>
            <a:pPr lvl="1"/>
            <a:r>
              <a:rPr lang="pt-PT" dirty="0"/>
              <a:t>Finds the best parameters in a linear model structure that minimizes the ||Y – Y_expected||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Artificial neural networks</a:t>
            </a:r>
          </a:p>
          <a:p>
            <a:pPr lvl="1"/>
            <a:r>
              <a:rPr lang="en-GB" dirty="0"/>
              <a:t>Sets of directed input/output linear models compressed into non-linear functions</a:t>
            </a:r>
          </a:p>
          <a:p>
            <a:pPr lvl="1"/>
            <a:r>
              <a:rPr lang="en-GB" dirty="0"/>
              <a:t>Minimizes the difference between the |</a:t>
            </a:r>
            <a:r>
              <a:rPr lang="pt-PT" dirty="0"/>
              <a:t>|Y – Y_expected||</a:t>
            </a:r>
          </a:p>
          <a:p>
            <a:pPr marL="361950" lvl="1" indent="0">
              <a:buNone/>
            </a:pP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6519331-3375-4026-810F-61D908DBD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18</a:t>
            </a:fld>
            <a:endParaRPr lang="nl-NL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D8035A-FCE1-41EB-A750-0289BEB7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91" y="1252836"/>
            <a:ext cx="3110482" cy="1512168"/>
          </a:xfrm>
          <a:prstGeom prst="rect">
            <a:avLst/>
          </a:prstGeom>
        </p:spPr>
      </p:pic>
      <p:pic>
        <p:nvPicPr>
          <p:cNvPr id="1026" name="Picture 2" descr="Day 31 - Logistic regression">
            <a:extLst>
              <a:ext uri="{FF2B5EF4-FFF2-40B4-BE49-F238E27FC236}">
                <a16:creationId xmlns:a16="http://schemas.microsoft.com/office/drawing/2014/main" id="{8099FA7D-A0D2-4AF2-A702-3A878607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39" y="2956985"/>
            <a:ext cx="1887233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est Backpropagation GIFs | Gfycat">
            <a:extLst>
              <a:ext uri="{FF2B5EF4-FFF2-40B4-BE49-F238E27FC236}">
                <a16:creationId xmlns:a16="http://schemas.microsoft.com/office/drawing/2014/main" id="{B3358CAF-83A4-4817-9390-0124A009F3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34" y="4478574"/>
            <a:ext cx="2574395" cy="144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06718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231C4-5816-4C61-AC23-66DFE1D1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596E08-31C8-4DBF-9B74-D0566895B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Random forests and Decision tree’s</a:t>
            </a:r>
          </a:p>
          <a:p>
            <a:pPr lvl="1"/>
            <a:r>
              <a:rPr lang="pt-PT" dirty="0"/>
              <a:t>Creates a hierarchy of rules that bins similar groups into the same </a:t>
            </a:r>
            <a:r>
              <a:rPr lang="pt-PT" b="1" dirty="0"/>
              <a:t>by minimizing their impurity</a:t>
            </a:r>
          </a:p>
          <a:p>
            <a:pPr lvl="1"/>
            <a:r>
              <a:rPr lang="pt-PT" dirty="0"/>
              <a:t>Final output is a weighted sum of regression models on each bin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Support vector machine</a:t>
            </a:r>
          </a:p>
          <a:p>
            <a:pPr lvl="1"/>
            <a:r>
              <a:rPr lang="pt-PT" dirty="0"/>
              <a:t>Projects data into another space</a:t>
            </a:r>
          </a:p>
          <a:p>
            <a:pPr lvl="1"/>
            <a:r>
              <a:rPr lang="pt-PT" dirty="0"/>
              <a:t>Find the best n-dimensional plane that separates the data on the new space AKA maximizes separability 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Many options, but our focus will in </a:t>
            </a:r>
            <a:r>
              <a:rPr lang="en-GB" dirty="0">
                <a:solidFill>
                  <a:srgbClr val="FF0000"/>
                </a:solidFill>
              </a:rPr>
              <a:t>MAXENT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88C61-050D-42D7-8AD6-45399C0B8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19</a:t>
            </a:fld>
            <a:endParaRPr lang="nl-NL"/>
          </a:p>
        </p:txBody>
      </p:sp>
      <p:pic>
        <p:nvPicPr>
          <p:cNvPr id="11266" name="Picture 2" descr="Anomaly detection in hostile environment - Streaming Machine Learning to  detect anomalies | MFG Labs">
            <a:extLst>
              <a:ext uri="{FF2B5EF4-FFF2-40B4-BE49-F238E27FC236}">
                <a16:creationId xmlns:a16="http://schemas.microsoft.com/office/drawing/2014/main" id="{3AC06792-96A2-4FBA-BFD7-7D24432CAE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39" y="958451"/>
            <a:ext cx="2989472" cy="218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pport Vector Machine (SVM) Tutorial | by Abhishek Ghose | Cube Dev">
            <a:extLst>
              <a:ext uri="{FF2B5EF4-FFF2-40B4-BE49-F238E27FC236}">
                <a16:creationId xmlns:a16="http://schemas.microsoft.com/office/drawing/2014/main" id="{6A99E985-7EEB-43CD-9164-3FFC2917A9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472" y="3145685"/>
            <a:ext cx="4103214" cy="15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72788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668E5-F7FE-47B3-951B-BE69F1A8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Remember where we are: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3E2513-F045-46BA-BD08-D74B85C1E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</a:t>
            </a:fld>
            <a:endParaRPr lang="nl-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FDF510-850D-4504-AB7D-152DEDFB07C5}"/>
              </a:ext>
            </a:extLst>
          </p:cNvPr>
          <p:cNvSpPr/>
          <p:nvPr/>
        </p:nvSpPr>
        <p:spPr>
          <a:xfrm>
            <a:off x="2922711" y="2539752"/>
            <a:ext cx="1826303" cy="967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Algorithm</a:t>
            </a:r>
            <a:endParaRPr lang="en-GB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39DC9C-50DD-494C-B439-90A167574DE4}"/>
              </a:ext>
            </a:extLst>
          </p:cNvPr>
          <p:cNvSpPr/>
          <p:nvPr/>
        </p:nvSpPr>
        <p:spPr>
          <a:xfrm>
            <a:off x="5235078" y="2691729"/>
            <a:ext cx="1728192" cy="6639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Predictions</a:t>
            </a:r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FE2FBF9-A7EF-45F8-966A-1C04BA6DDFE1}"/>
              </a:ext>
            </a:extLst>
          </p:cNvPr>
          <p:cNvSpPr/>
          <p:nvPr/>
        </p:nvSpPr>
        <p:spPr>
          <a:xfrm>
            <a:off x="7449336" y="2539752"/>
            <a:ext cx="1826303" cy="967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Validation</a:t>
            </a:r>
            <a:endParaRPr lang="en-GB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11B4A2C-8677-42AB-97D2-56AADF10DB46}"/>
              </a:ext>
            </a:extLst>
          </p:cNvPr>
          <p:cNvSpPr/>
          <p:nvPr/>
        </p:nvSpPr>
        <p:spPr>
          <a:xfrm>
            <a:off x="806565" y="1869063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Occurrence</a:t>
            </a:r>
            <a:endParaRPr lang="en-GB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3DBE1AC-CBC9-4DE7-A3DE-6A509C903882}"/>
              </a:ext>
            </a:extLst>
          </p:cNvPr>
          <p:cNvSpPr/>
          <p:nvPr/>
        </p:nvSpPr>
        <p:spPr>
          <a:xfrm>
            <a:off x="806565" y="3536598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Enviroment</a:t>
            </a:r>
            <a:endParaRPr lang="en-GB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168745A-3CB6-4EC4-B9F3-CE6D19069772}"/>
              </a:ext>
            </a:extLst>
          </p:cNvPr>
          <p:cNvSpPr/>
          <p:nvPr/>
        </p:nvSpPr>
        <p:spPr>
          <a:xfrm>
            <a:off x="9800643" y="2691729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Performance</a:t>
            </a:r>
            <a:endParaRPr lang="en-GB" dirty="0"/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3ABE0654-C6C2-49BC-B01C-E31E66CEB7BE}"/>
              </a:ext>
            </a:extLst>
          </p:cNvPr>
          <p:cNvCxnSpPr>
            <a:stCxn id="17" idx="3"/>
            <a:endCxn id="9" idx="2"/>
          </p:cNvCxnSpPr>
          <p:nvPr/>
        </p:nvCxnSpPr>
        <p:spPr>
          <a:xfrm flipV="1">
            <a:off x="2534757" y="3023727"/>
            <a:ext cx="387954" cy="844869"/>
          </a:xfrm>
          <a:prstGeom prst="bent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71579574-4D45-45D6-9740-832516AD6F5C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>
            <a:off x="2534757" y="2201061"/>
            <a:ext cx="387954" cy="822666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2A2656E-B6C0-4D7F-A023-0EC830FFF9A3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>
            <a:off x="4749014" y="3023727"/>
            <a:ext cx="486064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417C63-1783-4418-826E-0A8E2ED48C88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>
            <a:off x="6963270" y="3023727"/>
            <a:ext cx="486066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C318060-A1D3-46E2-A17A-C2E7E5D454C4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9275639" y="3023727"/>
            <a:ext cx="525004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14B0AE29-AE0E-4D57-B7FD-B8A9D6E49C65}"/>
              </a:ext>
            </a:extLst>
          </p:cNvPr>
          <p:cNvSpPr/>
          <p:nvPr/>
        </p:nvSpPr>
        <p:spPr>
          <a:xfrm>
            <a:off x="2804798" y="2348880"/>
            <a:ext cx="4302489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spaço Reservado para Texto Vertical 8">
            <a:extLst>
              <a:ext uri="{FF2B5EF4-FFF2-40B4-BE49-F238E27FC236}">
                <a16:creationId xmlns:a16="http://schemas.microsoft.com/office/drawing/2014/main" id="{D77F5143-0427-46E3-BCBC-C79FD58A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97845" y="4059881"/>
            <a:ext cx="4209442" cy="2249439"/>
          </a:xfrm>
        </p:spPr>
        <p:txBody>
          <a:bodyPr wrap="square">
            <a:normAutofit fontScale="85000" lnSpcReduction="20000"/>
          </a:bodyPr>
          <a:lstStyle/>
          <a:p>
            <a:r>
              <a:rPr lang="pt-PT" dirty="0"/>
              <a:t>What are SDM’s for a computer?</a:t>
            </a:r>
          </a:p>
          <a:p>
            <a:endParaRPr lang="pt-PT" dirty="0"/>
          </a:p>
          <a:p>
            <a:r>
              <a:rPr lang="pt-PT" dirty="0"/>
              <a:t>How does it understand the niche?</a:t>
            </a:r>
          </a:p>
          <a:p>
            <a:endParaRPr lang="pt-PT" dirty="0"/>
          </a:p>
          <a:p>
            <a:r>
              <a:rPr lang="pt-PT" dirty="0"/>
              <a:t>How does it predict?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551714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231C4-5816-4C61-AC23-66DFE1D1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88C61-050D-42D7-8AD6-45399C0B8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20</a:t>
            </a:fld>
            <a:endParaRPr lang="nl-NL"/>
          </a:p>
        </p:txBody>
      </p:sp>
      <p:sp>
        <p:nvSpPr>
          <p:cNvPr id="15" name="Espaço Reservado para Texto Vertical 2">
            <a:extLst>
              <a:ext uri="{FF2B5EF4-FFF2-40B4-BE49-F238E27FC236}">
                <a16:creationId xmlns:a16="http://schemas.microsoft.com/office/drawing/2014/main" id="{D181BFD4-481F-4D0E-ACDB-938701BE5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7854752" cy="5128492"/>
          </a:xfrm>
        </p:spPr>
        <p:txBody>
          <a:bodyPr wrap="square"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MAXENT</a:t>
            </a:r>
          </a:p>
          <a:p>
            <a:pPr lvl="1"/>
            <a:r>
              <a:rPr lang="pt-PT" dirty="0">
                <a:hlinkClick r:id="rId2"/>
              </a:rPr>
              <a:t>Maximum entropy principle </a:t>
            </a:r>
            <a:endParaRPr lang="pt-PT" dirty="0"/>
          </a:p>
          <a:p>
            <a:pPr lvl="1"/>
            <a:r>
              <a:rPr lang="en-GB" dirty="0"/>
              <a:t>AKA the best model is the one that is constrained by the data but has the highest uncertainty</a:t>
            </a:r>
          </a:p>
          <a:p>
            <a:pPr lvl="1"/>
            <a:r>
              <a:rPr lang="en-GB" b="1" dirty="0">
                <a:solidFill>
                  <a:srgbClr val="FF0000"/>
                </a:solidFill>
              </a:rPr>
              <a:t>One of the benefits of MAXENT SDM is that they only needs presence points</a:t>
            </a:r>
          </a:p>
          <a:p>
            <a:pPr marL="36195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158"/>
                </a:solidFill>
              </a:rPr>
              <a:t>Entropy can be defined as measure of disorder or uncertainty</a:t>
            </a:r>
          </a:p>
          <a:p>
            <a:pPr lvl="1"/>
            <a:endParaRPr lang="en-GB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158"/>
                </a:solidFill>
              </a:rPr>
              <a:t>If a coin toss is unbiased, each side has 50% probability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The entropy is maximized –&gt; you are the most uncertain about the outcome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If the coin has a bias -&gt; less entropy</a:t>
            </a:r>
          </a:p>
          <a:p>
            <a:pPr lvl="1"/>
            <a:endParaRPr lang="en-GB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158"/>
                </a:solidFill>
              </a:rPr>
              <a:t>Applying the </a:t>
            </a:r>
            <a:r>
              <a:rPr lang="en-GB" b="1" dirty="0">
                <a:solidFill>
                  <a:srgbClr val="FF0000"/>
                </a:solidFill>
              </a:rPr>
              <a:t>Maximum entropy principle</a:t>
            </a:r>
            <a:r>
              <a:rPr lang="en-GB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For any possible probability distribution, choose the most uncertain possible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OR: Maximize a measure of uncertainty</a:t>
            </a:r>
          </a:p>
        </p:txBody>
      </p:sp>
      <p:pic>
        <p:nvPicPr>
          <p:cNvPr id="2054" name="Picture 6" descr="Data Mining in MATLAB: Introduction To Entropy">
            <a:extLst>
              <a:ext uri="{FF2B5EF4-FFF2-40B4-BE49-F238E27FC236}">
                <a16:creationId xmlns:a16="http://schemas.microsoft.com/office/drawing/2014/main" id="{98900678-CBD1-41A3-8843-BAFCC9FE9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2" r="19731"/>
          <a:stretch/>
        </p:blipFill>
        <p:spPr bwMode="auto">
          <a:xfrm>
            <a:off x="8416615" y="1773694"/>
            <a:ext cx="3755364" cy="382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063A30A6-2F0A-4AAE-9EBB-5675BFDA301C}"/>
              </a:ext>
            </a:extLst>
          </p:cNvPr>
          <p:cNvSpPr/>
          <p:nvPr/>
        </p:nvSpPr>
        <p:spPr>
          <a:xfrm>
            <a:off x="7395319" y="3601058"/>
            <a:ext cx="718320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895033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231C4-5816-4C61-AC23-66DFE1D1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596E08-31C8-4DBF-9B74-D0566895B9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7347019" cy="5128492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most uncertain case for a species distribution: </a:t>
            </a:r>
          </a:p>
          <a:p>
            <a:pPr lvl="1"/>
            <a:r>
              <a:rPr lang="en-GB" dirty="0"/>
              <a:t>A P(</a:t>
            </a:r>
            <a:r>
              <a:rPr lang="en-GB" dirty="0" err="1"/>
              <a:t>Species|Env</a:t>
            </a:r>
            <a:r>
              <a:rPr lang="en-GB" dirty="0"/>
              <a:t>) where it species is equally likely to occur in every location</a:t>
            </a:r>
          </a:p>
          <a:p>
            <a:pPr lvl="1"/>
            <a:r>
              <a:rPr lang="en-GB" dirty="0"/>
              <a:t>In MAXENT: Background distribution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Imposes the structure of a </a:t>
            </a:r>
            <a:r>
              <a:rPr lang="en-GB" dirty="0">
                <a:hlinkClick r:id="rId2"/>
              </a:rPr>
              <a:t>Gibbs</a:t>
            </a:r>
            <a:r>
              <a:rPr lang="en-GB" dirty="0"/>
              <a:t> distribution to the environment: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MAXENT in machine learning: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Minimizes the difference </a:t>
            </a:r>
            <a:r>
              <a:rPr lang="en-GB" dirty="0">
                <a:solidFill>
                  <a:srgbClr val="001158"/>
                </a:solidFill>
              </a:rPr>
              <a:t>between the </a:t>
            </a:r>
            <a:r>
              <a:rPr lang="en-GB" dirty="0">
                <a:solidFill>
                  <a:srgbClr val="FF0000"/>
                </a:solidFill>
              </a:rPr>
              <a:t>observed distribution </a:t>
            </a:r>
            <a:r>
              <a:rPr lang="en-GB" dirty="0">
                <a:solidFill>
                  <a:srgbClr val="001158"/>
                </a:solidFill>
              </a:rPr>
              <a:t>(presences) and the </a:t>
            </a:r>
            <a:r>
              <a:rPr lang="en-GB" dirty="0">
                <a:solidFill>
                  <a:srgbClr val="FF0000"/>
                </a:solidFill>
              </a:rPr>
              <a:t>random background distribution </a:t>
            </a:r>
            <a:r>
              <a:rPr lang="en-GB" dirty="0">
                <a:solidFill>
                  <a:srgbClr val="001158"/>
                </a:solidFill>
              </a:rPr>
              <a:t>(generated pseudo-absences)</a:t>
            </a:r>
          </a:p>
          <a:p>
            <a:pPr lvl="1"/>
            <a:r>
              <a:rPr lang="en-GB" dirty="0"/>
              <a:t>Uses the </a:t>
            </a:r>
            <a:r>
              <a:rPr lang="en-GB" dirty="0">
                <a:hlinkClick r:id="rId3"/>
              </a:rPr>
              <a:t>relative entropy </a:t>
            </a:r>
            <a:r>
              <a:rPr lang="en-GB" dirty="0"/>
              <a:t>formula to measure their difference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FC88C61-050D-42D7-8AD6-45399C0B8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10" name="Picture 2" descr="Maxent : BCCVL">
            <a:extLst>
              <a:ext uri="{FF2B5EF4-FFF2-40B4-BE49-F238E27FC236}">
                <a16:creationId xmlns:a16="http://schemas.microsoft.com/office/drawing/2014/main" id="{684AD869-4841-4BC0-8C1A-E22E9C893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3"/>
          <a:stretch/>
        </p:blipFill>
        <p:spPr bwMode="auto">
          <a:xfrm>
            <a:off x="8313907" y="1124744"/>
            <a:ext cx="3563664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AB4057-1F10-4AF2-8712-A5A5F6926D7D}"/>
              </a:ext>
            </a:extLst>
          </p:cNvPr>
          <p:cNvSpPr txBox="1"/>
          <p:nvPr/>
        </p:nvSpPr>
        <p:spPr>
          <a:xfrm>
            <a:off x="7971383" y="3169568"/>
            <a:ext cx="45717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dirty="0"/>
              <a:t>From: </a:t>
            </a:r>
            <a:r>
              <a:rPr lang="pt-PT" sz="900" dirty="0">
                <a:hlinkClick r:id="rId5"/>
              </a:rPr>
              <a:t>https://onlinelibrary.wiley.com/doi/full/10.1111/j.1472-4642.2010.00725.x</a:t>
            </a:r>
            <a:endParaRPr lang="pt-PT" sz="9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F84049-BAC5-488B-8CE9-EF589C3E45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82" y="4437112"/>
            <a:ext cx="4293545" cy="139553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95B838-5BCD-44F8-B135-E284B65CE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807" y="3501008"/>
            <a:ext cx="3652062" cy="8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05895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Vertical 2">
            <a:extLst>
              <a:ext uri="{FF2B5EF4-FFF2-40B4-BE49-F238E27FC236}">
                <a16:creationId xmlns:a16="http://schemas.microsoft.com/office/drawing/2014/main" id="{A1D6DC76-6E55-4BCD-AEF9-ECFF7C0F1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642127" cy="4984476"/>
          </a:xfrm>
        </p:spPr>
        <p:txBody>
          <a:bodyPr wrap="square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How does the </a:t>
            </a:r>
            <a:r>
              <a:rPr lang="pt-PT" u="sng" dirty="0"/>
              <a:t>model maths </a:t>
            </a:r>
            <a:r>
              <a:rPr lang="pt-PT" dirty="0"/>
              <a:t>look like?</a:t>
            </a:r>
          </a:p>
          <a:p>
            <a:pPr lvl="1"/>
            <a:r>
              <a:rPr lang="pt-PT" dirty="0"/>
              <a:t>Deeply discussed in Phillips, </a:t>
            </a:r>
            <a:r>
              <a:rPr lang="pt-PT" dirty="0">
                <a:hlinkClick r:id="rId2"/>
              </a:rPr>
              <a:t>2004</a:t>
            </a:r>
            <a:endParaRPr lang="pt-PT" dirty="0"/>
          </a:p>
          <a:p>
            <a:pPr lvl="1"/>
            <a:r>
              <a:rPr lang="pt-PT" dirty="0"/>
              <a:t>RE is the relative entropy operator symbol</a:t>
            </a:r>
          </a:p>
          <a:p>
            <a:pPr lvl="1"/>
            <a:r>
              <a:rPr lang="el-GR" dirty="0"/>
              <a:t>π</a:t>
            </a:r>
            <a:r>
              <a:rPr lang="pt-PT" dirty="0"/>
              <a:t>-tilde – is the observed probability distribution </a:t>
            </a:r>
          </a:p>
          <a:p>
            <a:pPr lvl="1"/>
            <a:r>
              <a:rPr lang="pt-PT" dirty="0"/>
              <a:t>q</a:t>
            </a:r>
            <a:r>
              <a:rPr lang="el-GR" baseline="-25000" dirty="0"/>
              <a:t>λ</a:t>
            </a:r>
            <a:r>
              <a:rPr lang="pt-PT" dirty="0"/>
              <a:t>- is the background distribution parametrized by the </a:t>
            </a:r>
            <a:r>
              <a:rPr lang="pt-PT" dirty="0">
                <a:hlinkClick r:id="rId3"/>
              </a:rPr>
              <a:t>Gibbs</a:t>
            </a:r>
            <a:r>
              <a:rPr lang="pt-PT" dirty="0"/>
              <a:t> measure (</a:t>
            </a:r>
            <a:r>
              <a:rPr lang="pt-PT" dirty="0">
                <a:hlinkClick r:id="rId4"/>
              </a:rPr>
              <a:t>also</a:t>
            </a:r>
            <a:r>
              <a:rPr lang="pt-PT" dirty="0"/>
              <a:t>)</a:t>
            </a:r>
          </a:p>
          <a:p>
            <a:pPr lvl="1"/>
            <a:r>
              <a:rPr lang="el-GR" dirty="0"/>
              <a:t>β</a:t>
            </a:r>
            <a:r>
              <a:rPr lang="pt-PT" baseline="-25000" dirty="0"/>
              <a:t>i</a:t>
            </a:r>
            <a:r>
              <a:rPr lang="pt-PT" dirty="0"/>
              <a:t>|</a:t>
            </a:r>
            <a:r>
              <a:rPr lang="el-GR" dirty="0"/>
              <a:t>λ</a:t>
            </a:r>
            <a:r>
              <a:rPr lang="pt-PT" baseline="-25000" dirty="0"/>
              <a:t>i</a:t>
            </a:r>
            <a:r>
              <a:rPr lang="pt-PT" dirty="0"/>
              <a:t>|-&gt; are regulurization parameters to curb over fitting.  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Notice, it </a:t>
            </a:r>
            <a:r>
              <a:rPr lang="en-GB" dirty="0">
                <a:solidFill>
                  <a:srgbClr val="001158"/>
                </a:solidFill>
              </a:rPr>
              <a:t>changes only the </a:t>
            </a:r>
            <a:r>
              <a:rPr lang="en-GB" dirty="0">
                <a:solidFill>
                  <a:srgbClr val="FF0000"/>
                </a:solidFill>
              </a:rPr>
              <a:t>parameters of the background distribution (</a:t>
            </a:r>
            <a:r>
              <a:rPr lang="pt-PT" dirty="0">
                <a:solidFill>
                  <a:srgbClr val="FF0000"/>
                </a:solidFill>
              </a:rPr>
              <a:t>q</a:t>
            </a:r>
            <a:r>
              <a:rPr lang="el-GR" baseline="-25000" dirty="0">
                <a:solidFill>
                  <a:srgbClr val="FF0000"/>
                </a:solidFill>
              </a:rPr>
              <a:t>λ</a:t>
            </a:r>
            <a:r>
              <a:rPr lang="pt-PT" dirty="0">
                <a:solidFill>
                  <a:srgbClr val="FF0000"/>
                </a:solidFill>
              </a:rPr>
              <a:t>) </a:t>
            </a:r>
            <a:r>
              <a:rPr lang="en-GB" dirty="0">
                <a:solidFill>
                  <a:srgbClr val="001158"/>
                </a:solidFill>
              </a:rPr>
              <a:t>– and not the presence distribution</a:t>
            </a:r>
            <a:endParaRPr lang="pt-PT" dirty="0">
              <a:solidFill>
                <a:srgbClr val="001158"/>
              </a:solidFill>
            </a:endParaRP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1158"/>
                </a:solidFill>
              </a:rPr>
              <a:t>In SDM terms, MAXENT aims to:</a:t>
            </a:r>
          </a:p>
          <a:p>
            <a:pPr lvl="1"/>
            <a:r>
              <a:rPr lang="pt-PT" dirty="0">
                <a:solidFill>
                  <a:srgbClr val="FF0000"/>
                </a:solidFill>
              </a:rPr>
              <a:t>Find the most uncertain distribution that is constrained by the observed presence points</a:t>
            </a:r>
          </a:p>
          <a:p>
            <a:pPr lvl="1"/>
            <a:r>
              <a:rPr lang="pt-PT" dirty="0">
                <a:solidFill>
                  <a:srgbClr val="001158"/>
                </a:solidFill>
              </a:rPr>
              <a:t>Os, in other words: Starts with the most random distribution possible and finds the most random distribution possible that still predicts the presences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solidFill>
                <a:srgbClr val="001158"/>
              </a:solidFill>
            </a:endParaRPr>
          </a:p>
          <a:p>
            <a:pPr lvl="1"/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DADF1C-2FF1-4E93-BE32-7FB382491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7AA8BB2-5EEB-4152-93B5-E2CC7D428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22</a:t>
            </a:fld>
            <a:endParaRPr lang="nl-NL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FC1D12F-562B-46AD-98F3-205876D15C3E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10840458" y="1926061"/>
            <a:ext cx="0" cy="140516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992E740-3ADF-4AD9-9C77-3E3487194598}"/>
              </a:ext>
            </a:extLst>
          </p:cNvPr>
          <p:cNvSpPr txBox="1"/>
          <p:nvPr/>
        </p:nvSpPr>
        <p:spPr>
          <a:xfrm>
            <a:off x="10163139" y="2066577"/>
            <a:ext cx="1354638" cy="57033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 rtlCol="0">
            <a:noAutofit/>
          </a:bodyPr>
          <a:lstStyle/>
          <a:p>
            <a:r>
              <a:rPr lang="pt-PT" sz="1200" noProof="0" dirty="0">
                <a:solidFill>
                  <a:schemeClr val="accent6">
                    <a:lumMod val="75000"/>
                  </a:schemeClr>
                </a:solidFill>
              </a:rPr>
              <a:t>Regularization parameters</a:t>
            </a:r>
            <a:endParaRPr lang="en-GB" sz="1200" noProof="0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200FD69-E7E4-4570-9A58-E7794EDA40C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75439" y="1415469"/>
            <a:ext cx="2921000" cy="45085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A2974DAA-4CC8-4E12-94AE-E66F9C1EA7D3}"/>
              </a:ext>
            </a:extLst>
          </p:cNvPr>
          <p:cNvSpPr/>
          <p:nvPr/>
        </p:nvSpPr>
        <p:spPr>
          <a:xfrm>
            <a:off x="10181141" y="1355727"/>
            <a:ext cx="1318634" cy="57033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5649EABE-C596-45C8-BA5B-F64AB3479647}"/>
              </a:ext>
            </a:extLst>
          </p:cNvPr>
          <p:cNvSpPr/>
          <p:nvPr/>
        </p:nvSpPr>
        <p:spPr>
          <a:xfrm>
            <a:off x="9411543" y="1355727"/>
            <a:ext cx="432048" cy="5703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4FEC2D9A-EEF7-40AD-B7B2-4F4AEC45E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504" y="3088105"/>
            <a:ext cx="2524125" cy="857250"/>
          </a:xfrm>
          <a:prstGeom prst="rect">
            <a:avLst/>
          </a:prstGeom>
          <a:ln w="19050">
            <a:noFill/>
          </a:ln>
        </p:spPr>
      </p:pic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E546E082-4F91-4D9E-87DB-10C9160DB30C}"/>
              </a:ext>
            </a:extLst>
          </p:cNvPr>
          <p:cNvCxnSpPr>
            <a:cxnSpLocks/>
            <a:stCxn id="45" idx="2"/>
            <a:endCxn id="48" idx="0"/>
          </p:cNvCxnSpPr>
          <p:nvPr/>
        </p:nvCxnSpPr>
        <p:spPr>
          <a:xfrm>
            <a:off x="9627567" y="1926061"/>
            <a:ext cx="0" cy="1162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71BF6677-E5D5-4271-AE64-FB56DA2787A6}"/>
              </a:ext>
            </a:extLst>
          </p:cNvPr>
          <p:cNvSpPr/>
          <p:nvPr/>
        </p:nvSpPr>
        <p:spPr>
          <a:xfrm>
            <a:off x="9455794" y="3602282"/>
            <a:ext cx="672183" cy="285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5851390-CC94-488D-A2CA-718910F53EF4}"/>
              </a:ext>
            </a:extLst>
          </p:cNvPr>
          <p:cNvSpPr txBox="1"/>
          <p:nvPr/>
        </p:nvSpPr>
        <p:spPr>
          <a:xfrm>
            <a:off x="10203631" y="3871764"/>
            <a:ext cx="1892174" cy="34932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pt-PT" sz="1200" noProof="0" dirty="0">
                <a:solidFill>
                  <a:srgbClr val="FF0000"/>
                </a:solidFill>
              </a:rPr>
              <a:t>Normalization constant</a:t>
            </a:r>
            <a:endParaRPr lang="en-GB" sz="1200" noProof="0" dirty="0" err="1">
              <a:solidFill>
                <a:srgbClr val="FF0000"/>
              </a:solidFill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DCF79F-E9E6-4EFB-AFAF-D9133BC518B3}"/>
              </a:ext>
            </a:extLst>
          </p:cNvPr>
          <p:cNvSpPr txBox="1"/>
          <p:nvPr/>
        </p:nvSpPr>
        <p:spPr>
          <a:xfrm>
            <a:off x="10212909" y="2749845"/>
            <a:ext cx="1580777" cy="349324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pt-PT" sz="1200" noProof="0" dirty="0">
                <a:solidFill>
                  <a:srgbClr val="FF0000"/>
                </a:solidFill>
              </a:rPr>
              <a:t>Feature weights</a:t>
            </a:r>
            <a:endParaRPr lang="en-GB" sz="1200" noProof="0" dirty="0" err="1">
              <a:solidFill>
                <a:srgbClr val="FF0000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A0F1148E-0EE1-4953-9590-6090657D77D3}"/>
              </a:ext>
            </a:extLst>
          </p:cNvPr>
          <p:cNvSpPr/>
          <p:nvPr/>
        </p:nvSpPr>
        <p:spPr>
          <a:xfrm>
            <a:off x="9935940" y="3212976"/>
            <a:ext cx="192038" cy="33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B9086EAA-7F10-4930-A1F0-B414B1E3D3E7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10031959" y="2924507"/>
            <a:ext cx="180950" cy="28846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9B0F09C0-ED7F-41E2-A9A2-C6550C51B70B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10127977" y="3744866"/>
            <a:ext cx="75654" cy="3015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onstructing a continuous distribution to match $m$ moments - Cross  Validated">
            <a:extLst>
              <a:ext uri="{FF2B5EF4-FFF2-40B4-BE49-F238E27FC236}">
                <a16:creationId xmlns:a16="http://schemas.microsoft.com/office/drawing/2014/main" id="{919E9A5A-3A78-4BAB-831C-C922E7E85DE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40" y="4382245"/>
            <a:ext cx="2921000" cy="194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27256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4813F-3DA7-42F4-9B37-12B307D8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195E6D-628A-40FA-BCC2-16EAEF31E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23</a:t>
            </a:fld>
            <a:endParaRPr lang="nl-NL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1E68542-9598-431E-8419-70DEA3A80164}"/>
              </a:ext>
            </a:extLst>
          </p:cNvPr>
          <p:cNvSpPr txBox="1"/>
          <p:nvPr/>
        </p:nvSpPr>
        <p:spPr>
          <a:xfrm>
            <a:off x="222551" y="5585527"/>
            <a:ext cx="4601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2"/>
              </a:rPr>
              <a:t>https://onlinelibrary.wiley.com/doi/full/10.1111/j.1472-4642.2010.00725.x</a:t>
            </a:r>
            <a:endParaRPr lang="pt-PT" sz="1200" dirty="0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C6D7046A-2537-48B8-82E6-BC945B421004}"/>
              </a:ext>
            </a:extLst>
          </p:cNvPr>
          <p:cNvSpPr/>
          <p:nvPr/>
        </p:nvSpPr>
        <p:spPr>
          <a:xfrm>
            <a:off x="4515247" y="3298901"/>
            <a:ext cx="598040" cy="57606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7AA95F-A095-43FB-BF9E-28B9BCCA9446}"/>
                  </a:ext>
                </a:extLst>
              </p:cNvPr>
              <p:cNvSpPr txBox="1"/>
              <p:nvPr/>
            </p:nvSpPr>
            <p:spPr>
              <a:xfrm>
                <a:off x="5235079" y="3214123"/>
                <a:ext cx="2781520" cy="660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PT" sz="2000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pt-PT" sz="20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pt-PT" sz="2000" b="0" i="1" noProof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PT" sz="2000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noProof="0" dirty="0" err="1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97AA95F-A095-43FB-BF9E-28B9BCCA9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079" y="3214123"/>
                <a:ext cx="2781520" cy="6608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Texto Vertical 2">
            <a:extLst>
              <a:ext uri="{FF2B5EF4-FFF2-40B4-BE49-F238E27FC236}">
                <a16:creationId xmlns:a16="http://schemas.microsoft.com/office/drawing/2014/main" id="{7B32C0E4-E3EB-40C9-BB20-950C6A9A7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1436" y="1669835"/>
            <a:ext cx="2703245" cy="432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800" dirty="0"/>
              <a:t>Apply the bayes theorem!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F4AFD94B-B16A-43FE-A70E-C4BCA9C3424A}"/>
              </a:ext>
            </a:extLst>
          </p:cNvPr>
          <p:cNvSpPr/>
          <p:nvPr/>
        </p:nvSpPr>
        <p:spPr>
          <a:xfrm>
            <a:off x="8168654" y="3297210"/>
            <a:ext cx="598040" cy="57606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ço Reservado para Texto Vertical 2">
            <a:extLst>
              <a:ext uri="{FF2B5EF4-FFF2-40B4-BE49-F238E27FC236}">
                <a16:creationId xmlns:a16="http://schemas.microsoft.com/office/drawing/2014/main" id="{3DC96646-6F03-485D-8914-EAB4C790C089}"/>
              </a:ext>
            </a:extLst>
          </p:cNvPr>
          <p:cNvSpPr txBox="1">
            <a:spLocks/>
          </p:cNvSpPr>
          <p:nvPr/>
        </p:nvSpPr>
        <p:spPr>
          <a:xfrm>
            <a:off x="412161" y="1643006"/>
            <a:ext cx="4221877" cy="786407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pt-PT" sz="1800" dirty="0"/>
              <a:t>Mine both probability distributions from the data and learn the parameters</a:t>
            </a:r>
          </a:p>
        </p:txBody>
      </p:sp>
      <p:pic>
        <p:nvPicPr>
          <p:cNvPr id="10244" name="Picture 4" descr="Bahia and Minas Gerais maps from GLM and Maxent distribution models. |  Download Scientific Diagram">
            <a:extLst>
              <a:ext uri="{FF2B5EF4-FFF2-40B4-BE49-F238E27FC236}">
                <a16:creationId xmlns:a16="http://schemas.microsoft.com/office/drawing/2014/main" id="{4CECDDB5-EECF-48DF-90C6-7B6455B15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895" y="2115806"/>
            <a:ext cx="2500285" cy="351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Texto Vertical 2">
            <a:extLst>
              <a:ext uri="{FF2B5EF4-FFF2-40B4-BE49-F238E27FC236}">
                <a16:creationId xmlns:a16="http://schemas.microsoft.com/office/drawing/2014/main" id="{A31972C4-CFD0-4538-AA52-B0773050E410}"/>
              </a:ext>
            </a:extLst>
          </p:cNvPr>
          <p:cNvSpPr txBox="1">
            <a:spLocks/>
          </p:cNvSpPr>
          <p:nvPr/>
        </p:nvSpPr>
        <p:spPr>
          <a:xfrm>
            <a:off x="9495343" y="1643006"/>
            <a:ext cx="1440160" cy="305082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pt-PT" sz="1800" dirty="0"/>
              <a:t>And voilá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5B77249-A846-44AE-86D2-18A8C2333927}"/>
              </a:ext>
            </a:extLst>
          </p:cNvPr>
          <p:cNvSpPr txBox="1"/>
          <p:nvPr/>
        </p:nvSpPr>
        <p:spPr>
          <a:xfrm>
            <a:off x="8341162" y="5770193"/>
            <a:ext cx="3748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5"/>
              </a:rPr>
              <a:t>https://doi.org/10.1016/j.ncon.2015.03.001</a:t>
            </a:r>
            <a:endParaRPr lang="pt-PT" sz="1200" dirty="0"/>
          </a:p>
        </p:txBody>
      </p:sp>
      <p:pic>
        <p:nvPicPr>
          <p:cNvPr id="5122" name="Picture 2" descr="Maxent : BCCVL">
            <a:extLst>
              <a:ext uri="{FF2B5EF4-FFF2-40B4-BE49-F238E27FC236}">
                <a16:creationId xmlns:a16="http://schemas.microsoft.com/office/drawing/2014/main" id="{628101B9-D8FE-48AD-B094-97C922144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3"/>
          <a:stretch/>
        </p:blipFill>
        <p:spPr bwMode="auto">
          <a:xfrm>
            <a:off x="226884" y="2563502"/>
            <a:ext cx="4217544" cy="22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0889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B123A00-A56B-4A24-BD40-5AA63C54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700" y="2406208"/>
            <a:ext cx="10430947" cy="26657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88F074-E6AA-4FFF-9781-1D9987B9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computational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0E8052-4ED0-4155-9084-9BEEDDE8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599168" cy="93610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SDM can be limited by:</a:t>
            </a:r>
          </a:p>
          <a:p>
            <a:pPr lvl="1"/>
            <a:r>
              <a:rPr lang="en-GB" dirty="0"/>
              <a:t>Environmental space not being representative of the process -&gt; Problem of scale </a:t>
            </a:r>
          </a:p>
          <a:p>
            <a:pPr marL="361950" lvl="1" indent="0">
              <a:buNone/>
            </a:pP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D3AFD-D7E5-4B62-BEFF-D78C4E42F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24</a:t>
            </a:fld>
            <a:endParaRPr lang="nl-NL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4458E13-9477-4D05-9B10-877D248D7362}"/>
              </a:ext>
            </a:extLst>
          </p:cNvPr>
          <p:cNvSpPr/>
          <p:nvPr/>
        </p:nvSpPr>
        <p:spPr>
          <a:xfrm>
            <a:off x="2178064" y="2753067"/>
            <a:ext cx="64807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F9306F-C712-4170-B4B7-EDFF5AC6F95A}"/>
              </a:ext>
            </a:extLst>
          </p:cNvPr>
          <p:cNvSpPr/>
          <p:nvPr/>
        </p:nvSpPr>
        <p:spPr>
          <a:xfrm>
            <a:off x="4082951" y="2708920"/>
            <a:ext cx="1368152" cy="1039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E006C4-9E1A-49E1-AFAB-E73EFF9089EF}"/>
              </a:ext>
            </a:extLst>
          </p:cNvPr>
          <p:cNvSpPr/>
          <p:nvPr/>
        </p:nvSpPr>
        <p:spPr>
          <a:xfrm>
            <a:off x="7395319" y="2636912"/>
            <a:ext cx="1368152" cy="1039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E8ABF2-39E3-4B4F-A367-707A674E0EC3}"/>
              </a:ext>
            </a:extLst>
          </p:cNvPr>
          <p:cNvSpPr/>
          <p:nvPr/>
        </p:nvSpPr>
        <p:spPr>
          <a:xfrm>
            <a:off x="9411543" y="2580793"/>
            <a:ext cx="1512167" cy="1280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ço Reservado para Texto Vertical 2">
            <a:extLst>
              <a:ext uri="{FF2B5EF4-FFF2-40B4-BE49-F238E27FC236}">
                <a16:creationId xmlns:a16="http://schemas.microsoft.com/office/drawing/2014/main" id="{944BC4B4-C710-45A0-9D73-44DB8BAB3D4D}"/>
              </a:ext>
            </a:extLst>
          </p:cNvPr>
          <p:cNvSpPr txBox="1">
            <a:spLocks/>
          </p:cNvSpPr>
          <p:nvPr/>
        </p:nvSpPr>
        <p:spPr>
          <a:xfrm>
            <a:off x="394450" y="5245487"/>
            <a:ext cx="11599168" cy="936104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92500" lnSpcReduction="2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 processes defining the distribution of the species vary according to the scale that you are using!</a:t>
            </a:r>
          </a:p>
          <a:p>
            <a:pPr lvl="1"/>
            <a:r>
              <a:rPr lang="en-GB" dirty="0"/>
              <a:t>Machine learning, with bad data in will just produce a bad model -&gt; it will learn how to do random predictions. 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0169793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8F074-E6AA-4FFF-9781-1D9987B9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computational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0E8052-4ED0-4155-9084-9BEEDDE8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599168" cy="93610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SDM can be limited by:</a:t>
            </a:r>
          </a:p>
          <a:p>
            <a:pPr lvl="1"/>
            <a:r>
              <a:rPr lang="en-GB" dirty="0"/>
              <a:t>Spatial biases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D3AFD-D7E5-4B62-BEFF-D78C4E42F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25</a:t>
            </a:fld>
            <a:endParaRPr lang="nl-NL"/>
          </a:p>
        </p:txBody>
      </p:sp>
      <p:sp>
        <p:nvSpPr>
          <p:cNvPr id="10" name="Espaço Reservado para Texto Vertical 2">
            <a:extLst>
              <a:ext uri="{FF2B5EF4-FFF2-40B4-BE49-F238E27FC236}">
                <a16:creationId xmlns:a16="http://schemas.microsoft.com/office/drawing/2014/main" id="{944BC4B4-C710-45A0-9D73-44DB8BAB3D4D}"/>
              </a:ext>
            </a:extLst>
          </p:cNvPr>
          <p:cNvSpPr txBox="1">
            <a:spLocks/>
          </p:cNvSpPr>
          <p:nvPr/>
        </p:nvSpPr>
        <p:spPr>
          <a:xfrm>
            <a:off x="394450" y="5245486"/>
            <a:ext cx="11599168" cy="1063833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lnSpcReduction="1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Different sampling designs are also part of the processes that Machine learning learns</a:t>
            </a:r>
          </a:p>
          <a:p>
            <a:pPr lvl="1"/>
            <a:r>
              <a:rPr lang="en-GB" dirty="0"/>
              <a:t>Meaning, if your data sampling strategy is biased, your model, will also learn that bias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3F9CDFA-0DFF-4359-84C4-13C1F9EF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247" y="2191390"/>
            <a:ext cx="4606528" cy="254430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098CDBB-BC2F-418C-AB27-B9D04BCAF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727" y="2191390"/>
            <a:ext cx="3658415" cy="254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63104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8F074-E6AA-4FFF-9781-1D9987B9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computational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0E8052-4ED0-4155-9084-9BEEDDE8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599168" cy="93610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SDM can be limited by:</a:t>
            </a:r>
          </a:p>
          <a:p>
            <a:pPr lvl="1"/>
            <a:r>
              <a:rPr lang="en-GB" dirty="0"/>
              <a:t>Non-analogous conditions </a:t>
            </a:r>
            <a:r>
              <a:rPr lang="en-GB" dirty="0">
                <a:solidFill>
                  <a:srgbClr val="FF0000"/>
                </a:solidFill>
              </a:rPr>
              <a:t>in time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D3AFD-D7E5-4B62-BEFF-D78C4E42F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26</a:t>
            </a:fld>
            <a:endParaRPr lang="nl-NL"/>
          </a:p>
        </p:txBody>
      </p:sp>
      <p:sp>
        <p:nvSpPr>
          <p:cNvPr id="10" name="Espaço Reservado para Texto Vertical 2">
            <a:extLst>
              <a:ext uri="{FF2B5EF4-FFF2-40B4-BE49-F238E27FC236}">
                <a16:creationId xmlns:a16="http://schemas.microsoft.com/office/drawing/2014/main" id="{944BC4B4-C710-45A0-9D73-44DB8BAB3D4D}"/>
              </a:ext>
            </a:extLst>
          </p:cNvPr>
          <p:cNvSpPr txBox="1">
            <a:spLocks/>
          </p:cNvSpPr>
          <p:nvPr/>
        </p:nvSpPr>
        <p:spPr>
          <a:xfrm>
            <a:off x="404663" y="5100195"/>
            <a:ext cx="11599168" cy="1265283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925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Above we see a shift both in the distribution (arrow) as well as a range of values outside the training range(red box) for the Mean Annual temperature in the study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These non-analogous conditions imply that your </a:t>
            </a:r>
            <a:r>
              <a:rPr lang="en-GB" dirty="0">
                <a:solidFill>
                  <a:srgbClr val="FF0000"/>
                </a:solidFill>
              </a:rPr>
              <a:t>model is extrapolating on that range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9C1F8A7-0F6F-4575-93F1-E252DD31856D}"/>
              </a:ext>
            </a:extLst>
          </p:cNvPr>
          <p:cNvSpPr/>
          <p:nvPr/>
        </p:nvSpPr>
        <p:spPr>
          <a:xfrm>
            <a:off x="5236182" y="3429000"/>
            <a:ext cx="1512168" cy="50405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B727509-45E8-4321-91E3-6ECC1EC88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47" y="2542151"/>
            <a:ext cx="4540191" cy="237626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D881055-6EBE-41D1-A0E5-6C9720CA13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0031" y="2465781"/>
            <a:ext cx="3876128" cy="2282489"/>
          </a:xfrm>
          <a:prstGeom prst="rect">
            <a:avLst/>
          </a:prstGeom>
        </p:spPr>
      </p:pic>
      <p:sp>
        <p:nvSpPr>
          <p:cNvPr id="16" name="Espaço Reservado para Texto Vertical 2">
            <a:extLst>
              <a:ext uri="{FF2B5EF4-FFF2-40B4-BE49-F238E27FC236}">
                <a16:creationId xmlns:a16="http://schemas.microsoft.com/office/drawing/2014/main" id="{7FD2B832-FA49-4035-BC85-299C27A1E9A1}"/>
              </a:ext>
            </a:extLst>
          </p:cNvPr>
          <p:cNvSpPr txBox="1">
            <a:spLocks/>
          </p:cNvSpPr>
          <p:nvPr/>
        </p:nvSpPr>
        <p:spPr>
          <a:xfrm>
            <a:off x="7141447" y="1881527"/>
            <a:ext cx="4684207" cy="541284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85000" lnSpcReduction="2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Present vs 50 years in the future (rocky road scenario!)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903E5C09-A921-43A6-A6AC-0DAD55AE5854}"/>
              </a:ext>
            </a:extLst>
          </p:cNvPr>
          <p:cNvSpPr/>
          <p:nvPr/>
        </p:nvSpPr>
        <p:spPr>
          <a:xfrm>
            <a:off x="8979495" y="4149080"/>
            <a:ext cx="504056" cy="21602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58BC8F7-833F-4854-958F-BD5CB9A136F2}"/>
              </a:ext>
            </a:extLst>
          </p:cNvPr>
          <p:cNvSpPr/>
          <p:nvPr/>
        </p:nvSpPr>
        <p:spPr>
          <a:xfrm>
            <a:off x="10635679" y="4524722"/>
            <a:ext cx="630909" cy="411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11694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8F074-E6AA-4FFF-9781-1D9987B98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computational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0E8052-4ED0-4155-9084-9BEEDDE89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414592" cy="93610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SDM can be limited by:</a:t>
            </a:r>
          </a:p>
          <a:p>
            <a:pPr lvl="1"/>
            <a:r>
              <a:rPr lang="en-GB" dirty="0"/>
              <a:t>Non-analogous conditions </a:t>
            </a:r>
            <a:r>
              <a:rPr lang="en-GB" dirty="0">
                <a:solidFill>
                  <a:srgbClr val="FF0000"/>
                </a:solidFill>
              </a:rPr>
              <a:t>in space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24D3AFD-D7E5-4B62-BEFF-D78C4E42F2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27</a:t>
            </a:fld>
            <a:endParaRPr lang="nl-NL"/>
          </a:p>
        </p:txBody>
      </p:sp>
      <p:sp>
        <p:nvSpPr>
          <p:cNvPr id="10" name="Espaço Reservado para Texto Vertical 2">
            <a:extLst>
              <a:ext uri="{FF2B5EF4-FFF2-40B4-BE49-F238E27FC236}">
                <a16:creationId xmlns:a16="http://schemas.microsoft.com/office/drawing/2014/main" id="{944BC4B4-C710-45A0-9D73-44DB8BAB3D4D}"/>
              </a:ext>
            </a:extLst>
          </p:cNvPr>
          <p:cNvSpPr txBox="1">
            <a:spLocks/>
          </p:cNvSpPr>
          <p:nvPr/>
        </p:nvSpPr>
        <p:spPr>
          <a:xfrm>
            <a:off x="404663" y="5121808"/>
            <a:ext cx="11599168" cy="1243670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925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 model trained in Portugal would have to extrapolate if used in the Mediterranean regions.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158"/>
                </a:solidFill>
              </a:rPr>
              <a:t>Mismatch is </a:t>
            </a:r>
            <a:r>
              <a:rPr lang="en-GB" dirty="0">
                <a:solidFill>
                  <a:srgbClr val="FF0000"/>
                </a:solidFill>
              </a:rPr>
              <a:t>an environmental space problem occurs frequently with Invasive Alien Species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9C1F8A7-0F6F-4575-93F1-E252DD31856D}"/>
              </a:ext>
            </a:extLst>
          </p:cNvPr>
          <p:cNvSpPr/>
          <p:nvPr/>
        </p:nvSpPr>
        <p:spPr>
          <a:xfrm>
            <a:off x="5236182" y="3429000"/>
            <a:ext cx="1512168" cy="50405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Espaço Reservado para Texto Vertical 2">
            <a:extLst>
              <a:ext uri="{FF2B5EF4-FFF2-40B4-BE49-F238E27FC236}">
                <a16:creationId xmlns:a16="http://schemas.microsoft.com/office/drawing/2014/main" id="{7FD2B832-FA49-4035-BC85-299C27A1E9A1}"/>
              </a:ext>
            </a:extLst>
          </p:cNvPr>
          <p:cNvSpPr txBox="1">
            <a:spLocks/>
          </p:cNvSpPr>
          <p:nvPr/>
        </p:nvSpPr>
        <p:spPr>
          <a:xfrm>
            <a:off x="7034175" y="1793134"/>
            <a:ext cx="4684207" cy="541284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fontScale="85000" lnSpcReduction="2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Temperature distribution for Portugal and the Mediterranean</a:t>
            </a:r>
          </a:p>
          <a:p>
            <a:pPr marL="361950" lvl="1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ED79127-C987-4CA6-BB3E-A93A091C3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270" y="2334418"/>
            <a:ext cx="4830416" cy="257045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17A7900-9DE3-4724-822B-57EE63224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2384264"/>
            <a:ext cx="4157028" cy="23896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8D9F350-9360-4F5C-ACF4-2AFC003F8B4E}"/>
              </a:ext>
            </a:extLst>
          </p:cNvPr>
          <p:cNvSpPr/>
          <p:nvPr/>
        </p:nvSpPr>
        <p:spPr>
          <a:xfrm>
            <a:off x="770583" y="2924944"/>
            <a:ext cx="4013012" cy="165618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F1A6DBB-B4FA-403B-AAE4-652DDC2CCF5C}"/>
              </a:ext>
            </a:extLst>
          </p:cNvPr>
          <p:cNvSpPr/>
          <p:nvPr/>
        </p:nvSpPr>
        <p:spPr>
          <a:xfrm>
            <a:off x="922983" y="3356078"/>
            <a:ext cx="279648" cy="720993"/>
          </a:xfrm>
          <a:prstGeom prst="rect">
            <a:avLst/>
          </a:prstGeom>
          <a:noFill/>
          <a:ln>
            <a:solidFill>
              <a:srgbClr val="001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37F179-15C0-47CC-AB5F-787D5A49E0D6}"/>
              </a:ext>
            </a:extLst>
          </p:cNvPr>
          <p:cNvSpPr/>
          <p:nvPr/>
        </p:nvSpPr>
        <p:spPr>
          <a:xfrm>
            <a:off x="10203631" y="4524722"/>
            <a:ext cx="1062957" cy="411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3ABB7B4-6515-4F7F-BFBF-4E058E816638}"/>
              </a:ext>
            </a:extLst>
          </p:cNvPr>
          <p:cNvSpPr/>
          <p:nvPr/>
        </p:nvSpPr>
        <p:spPr>
          <a:xfrm>
            <a:off x="7899376" y="4434696"/>
            <a:ext cx="1296144" cy="411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03730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69DB-7FE8-4B7A-824A-EFE83E67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6AEFCF-0A8C-499C-AA3E-ACB5F55EB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239128" cy="4795836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So in summary:</a:t>
            </a:r>
          </a:p>
          <a:p>
            <a:pPr lvl="1"/>
            <a:r>
              <a:rPr lang="pt-PT" dirty="0"/>
              <a:t>All ML models have a set of parameters and structure which is optimized to fit observations</a:t>
            </a:r>
          </a:p>
          <a:p>
            <a:pPr lvl="1"/>
            <a:r>
              <a:rPr lang="pt-PT" dirty="0"/>
              <a:t>Machine learning is able to “understand” the processes but can’t (necessarely) explain them to humans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The ML behaviour is fully driven by:</a:t>
            </a:r>
          </a:p>
          <a:p>
            <a:pPr lvl="1"/>
            <a:r>
              <a:rPr lang="pt-PT" dirty="0"/>
              <a:t>Model structure</a:t>
            </a:r>
          </a:p>
          <a:p>
            <a:pPr lvl="1"/>
            <a:r>
              <a:rPr lang="pt-PT" dirty="0"/>
              <a:t>Parameter</a:t>
            </a:r>
          </a:p>
          <a:p>
            <a:pPr lvl="1"/>
            <a:r>
              <a:rPr lang="pt-PT" dirty="0"/>
              <a:t>Cost function and optimization method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At the end of the procedure you have a function (f) that:</a:t>
            </a:r>
          </a:p>
          <a:p>
            <a:pPr lvl="1"/>
            <a:r>
              <a:rPr lang="en-GB" dirty="0"/>
              <a:t>maps an n-hyperdimensional space onto another n-hyperdimensional space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In SDM: </a:t>
            </a:r>
            <a:r>
              <a:rPr lang="en-GB" b="1" dirty="0">
                <a:solidFill>
                  <a:srgbClr val="FF0000"/>
                </a:solidFill>
              </a:rPr>
              <a:t>n-Environmental space </a:t>
            </a:r>
            <a:r>
              <a:rPr lang="en-GB" dirty="0">
                <a:solidFill>
                  <a:srgbClr val="FF0000"/>
                </a:solidFill>
              </a:rPr>
              <a:t>to probabilistic space -&gt; which then can be projected to a </a:t>
            </a:r>
            <a:r>
              <a:rPr lang="en-GB" b="1" dirty="0">
                <a:solidFill>
                  <a:srgbClr val="FF0000"/>
                </a:solidFill>
              </a:rPr>
              <a:t>Geographical space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1882A3-34D8-4889-9B5B-3669D7BA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6940284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169DB-7FE8-4B7A-824A-EFE83E67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6AEFCF-0A8C-499C-AA3E-ACB5F55EB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239128" cy="4795836"/>
          </a:xfrm>
        </p:spPr>
        <p:txBody>
          <a:bodyPr wrap="square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Not all models work the same:</a:t>
            </a:r>
          </a:p>
          <a:p>
            <a:pPr lvl="1"/>
            <a:r>
              <a:rPr lang="pt-PT" dirty="0"/>
              <a:t>MAXENT works “fine” even with reduced sample numbers – maximum entropy principle 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Error sources:</a:t>
            </a:r>
          </a:p>
          <a:p>
            <a:pPr lvl="1"/>
            <a:r>
              <a:rPr lang="pt-PT" dirty="0"/>
              <a:t>Spatial biases: are a process that can (will) get learned by the algorithm</a:t>
            </a:r>
          </a:p>
          <a:p>
            <a:pPr lvl="1"/>
            <a:r>
              <a:rPr lang="pt-PT" dirty="0"/>
              <a:t>Scale: affects the driving spatial processes defining the distributions -&gt; your model learns what you give it</a:t>
            </a:r>
          </a:p>
          <a:p>
            <a:pPr lvl="1"/>
            <a:r>
              <a:rPr lang="pt-PT" dirty="0"/>
              <a:t>Non-analogous conditions in time &amp; space: The model has to extrolate</a:t>
            </a:r>
          </a:p>
          <a:p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Most important for a good SDM model: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Occurrence data reflecting the ecological niche of the species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 scale that reflects the ecological processes that you want to investigate &lt;- one of the big problems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A model that “maximizes” your objectives:</a:t>
            </a:r>
            <a:r>
              <a:rPr lang="en-GB" dirty="0">
                <a:solidFill>
                  <a:srgbClr val="001158"/>
                </a:solidFill>
              </a:rPr>
              <a:t>  Excellent predictions? Deep Learning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61882A3-34D8-4889-9B5B-3669D7BAD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493188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1B8B02-A914-4423-9781-6AF74F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9" name="Espaço Reservado para Texto Vertical 8">
            <a:extLst>
              <a:ext uri="{FF2B5EF4-FFF2-40B4-BE49-F238E27FC236}">
                <a16:creationId xmlns:a16="http://schemas.microsoft.com/office/drawing/2014/main" id="{62499DBD-5F38-4E3D-9FB7-9D973F391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1" y="1252836"/>
            <a:ext cx="6774633" cy="2183499"/>
          </a:xfrm>
        </p:spPr>
        <p:txBody>
          <a:bodyPr>
            <a:normAutofit lnSpcReduction="10000"/>
          </a:bodyPr>
          <a:lstStyle/>
          <a:p>
            <a:r>
              <a:rPr lang="pt-PT" dirty="0"/>
              <a:t>Defining Ecological Niches: Hutchinson</a:t>
            </a:r>
          </a:p>
          <a:p>
            <a:pPr lvl="1"/>
            <a:r>
              <a:rPr lang="pt-PT" dirty="0"/>
              <a:t>n-dimensional </a:t>
            </a:r>
            <a:r>
              <a:rPr lang="pt-PT" b="1" dirty="0"/>
              <a:t>Environmental</a:t>
            </a:r>
            <a:r>
              <a:rPr lang="pt-PT" dirty="0"/>
              <a:t> space (“hyperspace“)</a:t>
            </a:r>
          </a:p>
          <a:p>
            <a:pPr lvl="1"/>
            <a:r>
              <a:rPr lang="pt-PT" b="1" dirty="0"/>
              <a:t>Sóberon &amp; Peterson</a:t>
            </a:r>
            <a:r>
              <a:rPr lang="pt-PT" dirty="0"/>
              <a:t>: Abiotic, Biotic, Movement</a:t>
            </a:r>
          </a:p>
          <a:p>
            <a:pPr lvl="1"/>
            <a:r>
              <a:rPr lang="pt-PT" dirty="0"/>
              <a:t>Geographic space (where they are) vs Niche space (why they are there)</a:t>
            </a:r>
          </a:p>
          <a:p>
            <a:pPr lvl="1"/>
            <a:endParaRPr lang="pt-PT" dirty="0"/>
          </a:p>
          <a:p>
            <a:r>
              <a:rPr lang="pt-PT" dirty="0"/>
              <a:t>From a more formal point of view: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196D11-0D54-40E7-9985-3F2E2696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2E2709E-3DE3-42CB-9247-0004C1CB82A9}"/>
                  </a:ext>
                </a:extLst>
              </p:cNvPr>
              <p:cNvSpPr txBox="1"/>
              <p:nvPr/>
            </p:nvSpPr>
            <p:spPr>
              <a:xfrm>
                <a:off x="1034461" y="3436335"/>
                <a:ext cx="58326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1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𝑬𝑵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rgbClr val="0011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rgbClr val="001158"/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1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𝐴𝑏𝑖𝑜𝑡𝑖𝑐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𝐵𝑖𝑜𝑡𝑖𝑐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1158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2E2709E-3DE3-42CB-9247-0004C1CB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61" y="3436335"/>
                <a:ext cx="5832648" cy="307777"/>
              </a:xfrm>
              <a:prstGeom prst="rect">
                <a:avLst/>
              </a:prstGeom>
              <a:blipFill>
                <a:blip r:embed="rId2"/>
                <a:stretch>
                  <a:fillRect t="-20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B3967B58-3BF8-4B1A-BF8A-DE4127E1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19" y="1146111"/>
            <a:ext cx="3789527" cy="48882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347415-AB59-46E3-97B1-D48A2B38D9BB}"/>
              </a:ext>
            </a:extLst>
          </p:cNvPr>
          <p:cNvSpPr txBox="1"/>
          <p:nvPr/>
        </p:nvSpPr>
        <p:spPr>
          <a:xfrm>
            <a:off x="7395319" y="6034338"/>
            <a:ext cx="440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4"/>
              </a:rPr>
              <a:t>https://doi.org/10.1515/eje-2015-0014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4169258291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EF165A1-8F09-4004-A878-BDCD32EC3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866299-D66E-43C1-BF57-62E823E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PT" dirty="0"/>
              <a:t>Any questions? 1min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95408D-4A8B-459B-AFAC-3E0CF6E65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30</a:t>
            </a:fld>
            <a:endParaRPr lang="nl-NL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1F096654-70BF-4E5B-80B6-961C770E62B7}"/>
              </a:ext>
            </a:extLst>
          </p:cNvPr>
          <p:cNvSpPr txBox="1">
            <a:spLocks/>
          </p:cNvSpPr>
          <p:nvPr/>
        </p:nvSpPr>
        <p:spPr>
          <a:xfrm>
            <a:off x="194519" y="3263534"/>
            <a:ext cx="7488832" cy="123486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4000" dirty="0"/>
              <a:t>Next: Validating your model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34384061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668E5-F7FE-47B3-951B-BE69F1A8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Remember where we are: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3E2513-F045-46BA-BD08-D74B85C1E3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31</a:t>
            </a:fld>
            <a:endParaRPr lang="nl-NL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9FDF510-850D-4504-AB7D-152DEDFB07C5}"/>
              </a:ext>
            </a:extLst>
          </p:cNvPr>
          <p:cNvSpPr/>
          <p:nvPr/>
        </p:nvSpPr>
        <p:spPr>
          <a:xfrm>
            <a:off x="2922711" y="2539752"/>
            <a:ext cx="1826303" cy="96795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Algorithm</a:t>
            </a:r>
            <a:endParaRPr lang="en-GB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39DC9C-50DD-494C-B439-90A167574DE4}"/>
              </a:ext>
            </a:extLst>
          </p:cNvPr>
          <p:cNvSpPr/>
          <p:nvPr/>
        </p:nvSpPr>
        <p:spPr>
          <a:xfrm>
            <a:off x="5235078" y="2691729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Predictions</a:t>
            </a:r>
            <a:endParaRPr lang="en-GB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FE2FBF9-A7EF-45F8-966A-1C04BA6DDFE1}"/>
              </a:ext>
            </a:extLst>
          </p:cNvPr>
          <p:cNvSpPr/>
          <p:nvPr/>
        </p:nvSpPr>
        <p:spPr>
          <a:xfrm>
            <a:off x="7449336" y="2539752"/>
            <a:ext cx="1826303" cy="967950"/>
          </a:xfrm>
          <a:prstGeom prst="ellipse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Validation</a:t>
            </a:r>
            <a:endParaRPr lang="en-GB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11B4A2C-8677-42AB-97D2-56AADF10DB46}"/>
              </a:ext>
            </a:extLst>
          </p:cNvPr>
          <p:cNvSpPr/>
          <p:nvPr/>
        </p:nvSpPr>
        <p:spPr>
          <a:xfrm>
            <a:off x="806565" y="1869063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Occurrence</a:t>
            </a:r>
            <a:endParaRPr lang="en-GB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3DBE1AC-CBC9-4DE7-A3DE-6A509C903882}"/>
              </a:ext>
            </a:extLst>
          </p:cNvPr>
          <p:cNvSpPr/>
          <p:nvPr/>
        </p:nvSpPr>
        <p:spPr>
          <a:xfrm>
            <a:off x="806565" y="3536598"/>
            <a:ext cx="1728192" cy="663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Enviroment</a:t>
            </a:r>
            <a:endParaRPr lang="en-GB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168745A-3CB6-4EC4-B9F3-CE6D19069772}"/>
              </a:ext>
            </a:extLst>
          </p:cNvPr>
          <p:cNvSpPr/>
          <p:nvPr/>
        </p:nvSpPr>
        <p:spPr>
          <a:xfrm>
            <a:off x="9800643" y="2691729"/>
            <a:ext cx="1728192" cy="663995"/>
          </a:xfrm>
          <a:prstGeom prst="rect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Performance</a:t>
            </a:r>
            <a:endParaRPr lang="en-GB" dirty="0"/>
          </a:p>
        </p:txBody>
      </p: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3ABE0654-C6C2-49BC-B01C-E31E66CEB7BE}"/>
              </a:ext>
            </a:extLst>
          </p:cNvPr>
          <p:cNvCxnSpPr>
            <a:stCxn id="17" idx="3"/>
            <a:endCxn id="9" idx="2"/>
          </p:cNvCxnSpPr>
          <p:nvPr/>
        </p:nvCxnSpPr>
        <p:spPr>
          <a:xfrm flipV="1">
            <a:off x="2534757" y="3023727"/>
            <a:ext cx="387954" cy="844869"/>
          </a:xfrm>
          <a:prstGeom prst="bentConnector3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71579574-4D45-45D6-9740-832516AD6F5C}"/>
              </a:ext>
            </a:extLst>
          </p:cNvPr>
          <p:cNvCxnSpPr>
            <a:cxnSpLocks/>
            <a:stCxn id="16" idx="3"/>
            <a:endCxn id="9" idx="2"/>
          </p:cNvCxnSpPr>
          <p:nvPr/>
        </p:nvCxnSpPr>
        <p:spPr>
          <a:xfrm>
            <a:off x="2534757" y="2201061"/>
            <a:ext cx="387954" cy="822666"/>
          </a:xfrm>
          <a:prstGeom prst="bentConnector3">
            <a:avLst>
              <a:gd name="adj1" fmla="val 50000"/>
            </a:avLst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2A2656E-B6C0-4D7F-A023-0EC830FFF9A3}"/>
              </a:ext>
            </a:extLst>
          </p:cNvPr>
          <p:cNvCxnSpPr>
            <a:cxnSpLocks/>
            <a:stCxn id="9" idx="6"/>
            <a:endCxn id="10" idx="1"/>
          </p:cNvCxnSpPr>
          <p:nvPr/>
        </p:nvCxnSpPr>
        <p:spPr>
          <a:xfrm>
            <a:off x="4749014" y="3023727"/>
            <a:ext cx="486064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417C63-1783-4418-826E-0A8E2ED48C88}"/>
              </a:ext>
            </a:extLst>
          </p:cNvPr>
          <p:cNvCxnSpPr>
            <a:cxnSpLocks/>
            <a:stCxn id="10" idx="3"/>
            <a:endCxn id="15" idx="2"/>
          </p:cNvCxnSpPr>
          <p:nvPr/>
        </p:nvCxnSpPr>
        <p:spPr>
          <a:xfrm>
            <a:off x="6963270" y="3023727"/>
            <a:ext cx="486066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C318060-A1D3-46E2-A17A-C2E7E5D454C4}"/>
              </a:ext>
            </a:extLst>
          </p:cNvPr>
          <p:cNvCxnSpPr>
            <a:cxnSpLocks/>
            <a:stCxn id="15" idx="6"/>
            <a:endCxn id="18" idx="1"/>
          </p:cNvCxnSpPr>
          <p:nvPr/>
        </p:nvCxnSpPr>
        <p:spPr>
          <a:xfrm>
            <a:off x="9275639" y="3023727"/>
            <a:ext cx="525004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36">
            <a:extLst>
              <a:ext uri="{FF2B5EF4-FFF2-40B4-BE49-F238E27FC236}">
                <a16:creationId xmlns:a16="http://schemas.microsoft.com/office/drawing/2014/main" id="{14B0AE29-AE0E-4D57-B7FD-B8A9D6E49C65}"/>
              </a:ext>
            </a:extLst>
          </p:cNvPr>
          <p:cNvSpPr/>
          <p:nvPr/>
        </p:nvSpPr>
        <p:spPr>
          <a:xfrm>
            <a:off x="7323311" y="2339650"/>
            <a:ext cx="4302489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Espaço Reservado para Texto Vertical 8">
            <a:extLst>
              <a:ext uri="{FF2B5EF4-FFF2-40B4-BE49-F238E27FC236}">
                <a16:creationId xmlns:a16="http://schemas.microsoft.com/office/drawing/2014/main" id="{D77F5143-0427-46E3-BCBC-C79FD58A2B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339197" y="4019230"/>
            <a:ext cx="4209442" cy="2249439"/>
          </a:xfrm>
        </p:spPr>
        <p:txBody>
          <a:bodyPr wrap="square">
            <a:normAutofit fontScale="70000" lnSpcReduction="20000"/>
          </a:bodyPr>
          <a:lstStyle/>
          <a:p>
            <a:r>
              <a:rPr lang="pt-PT" dirty="0"/>
              <a:t>How to validate a model?</a:t>
            </a:r>
          </a:p>
          <a:p>
            <a:endParaRPr lang="pt-PT" dirty="0"/>
          </a:p>
          <a:p>
            <a:r>
              <a:rPr lang="pt-PT" dirty="0"/>
              <a:t>How to interpret the relations on the data?</a:t>
            </a:r>
          </a:p>
          <a:p>
            <a:endParaRPr lang="pt-PT" dirty="0"/>
          </a:p>
          <a:p>
            <a:r>
              <a:rPr lang="pt-PT" dirty="0"/>
              <a:t>What are the limitations of the model?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612900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18251-0BB7-4760-A552-11FC3177F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FBD3F3-1B00-439C-9115-7F36C9711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wrap="square"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In ML there are </a:t>
            </a:r>
            <a:r>
              <a:rPr lang="pt-PT" dirty="0">
                <a:hlinkClick r:id="rId2"/>
              </a:rPr>
              <a:t>two main types</a:t>
            </a:r>
            <a:r>
              <a:rPr lang="pt-PT" dirty="0"/>
              <a:t> of validations:</a:t>
            </a:r>
          </a:p>
          <a:p>
            <a:pPr lvl="1"/>
            <a:r>
              <a:rPr lang="pt-PT" dirty="0"/>
              <a:t>Regressions errors: Root mean squared error, Mean absolute error etc</a:t>
            </a:r>
          </a:p>
          <a:p>
            <a:pPr lvl="1"/>
            <a:r>
              <a:rPr lang="pt-PT" dirty="0"/>
              <a:t>Classification errors: Overall acuraccy, K, jaccard etc. 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SDM is a </a:t>
            </a:r>
            <a:r>
              <a:rPr lang="pt-PT" u="sng" dirty="0"/>
              <a:t>supervised classification </a:t>
            </a:r>
            <a:r>
              <a:rPr lang="pt-PT" dirty="0"/>
              <a:t>exercise</a:t>
            </a:r>
          </a:p>
          <a:p>
            <a:pPr lvl="1"/>
            <a:r>
              <a:rPr lang="pt-PT" dirty="0">
                <a:solidFill>
                  <a:srgbClr val="FF0000"/>
                </a:solidFill>
              </a:rPr>
              <a:t>Binary: the species is either Present or Absent </a:t>
            </a:r>
          </a:p>
          <a:p>
            <a:pPr lvl="1"/>
            <a:r>
              <a:rPr lang="pt-PT" dirty="0"/>
              <a:t>Even if in some cases, the output is a Probability</a:t>
            </a:r>
          </a:p>
          <a:p>
            <a:pPr lvl="1"/>
            <a:r>
              <a:rPr lang="pt-PT" dirty="0"/>
              <a:t>Threfore, use classification validation metrics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Classification errors:</a:t>
            </a:r>
          </a:p>
          <a:p>
            <a:pPr lvl="1"/>
            <a:r>
              <a:rPr lang="pt-PT" dirty="0"/>
              <a:t>Mostly based on the concept of Confusion matrix (next)</a:t>
            </a:r>
          </a:p>
          <a:p>
            <a:pPr lvl="1"/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32DE17-C166-4D65-98B8-00FDC4934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32</a:t>
            </a:fld>
            <a:endParaRPr lang="nl-NL"/>
          </a:p>
        </p:txBody>
      </p:sp>
      <p:pic>
        <p:nvPicPr>
          <p:cNvPr id="7170" name="Picture 2" descr="Fitting the Multiple Linear Regression Model | Introduction to Statistics |  JMP">
            <a:extLst>
              <a:ext uri="{FF2B5EF4-FFF2-40B4-BE49-F238E27FC236}">
                <a16:creationId xmlns:a16="http://schemas.microsoft.com/office/drawing/2014/main" id="{A1C3A0A1-0F72-47A1-B184-2CAB6CFA2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39" y="1221680"/>
            <a:ext cx="3990986" cy="22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B4247CD-46B6-4661-9EE7-540AA6065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35" y="3933056"/>
            <a:ext cx="4458995" cy="198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09187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easuring Performance: The Confusion Matrix – Glass Box">
            <a:extLst>
              <a:ext uri="{FF2B5EF4-FFF2-40B4-BE49-F238E27FC236}">
                <a16:creationId xmlns:a16="http://schemas.microsoft.com/office/drawing/2014/main" id="{0B96F13C-129C-4EDA-B06C-EC76D6C50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/>
          <a:stretch/>
        </p:blipFill>
        <p:spPr bwMode="auto">
          <a:xfrm>
            <a:off x="7539335" y="913587"/>
            <a:ext cx="384842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C2315A8-F855-4715-AA23-603A0A67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542E7EB-6302-4977-8D03-90DA8EC4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846640" cy="505648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Confusion matrix: (or error matrix)</a:t>
            </a:r>
          </a:p>
          <a:p>
            <a:pPr lvl="1"/>
            <a:r>
              <a:rPr lang="en-GB" dirty="0"/>
              <a:t>Shows the agreement between our predictions and the validation data</a:t>
            </a:r>
          </a:p>
          <a:p>
            <a:pPr lvl="1"/>
            <a:r>
              <a:rPr lang="en-GB" dirty="0"/>
              <a:t>Requires Presence/Absence data for validation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Quantifies agreement/disagreement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Type I error  </a:t>
            </a:r>
            <a:r>
              <a:rPr lang="en-GB" dirty="0">
                <a:solidFill>
                  <a:srgbClr val="001158"/>
                </a:solidFill>
              </a:rPr>
              <a:t>-&gt; our model predicted presence where it is absent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Type II error </a:t>
            </a:r>
            <a:r>
              <a:rPr lang="en-GB" dirty="0">
                <a:solidFill>
                  <a:srgbClr val="001158"/>
                </a:solidFill>
              </a:rPr>
              <a:t>-&gt; our model predicted absence where it is present</a:t>
            </a:r>
          </a:p>
          <a:p>
            <a:pPr marL="36195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MAXENT: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Only needs Presence data – </a:t>
            </a:r>
            <a:r>
              <a:rPr lang="en-GB" u="sng" dirty="0">
                <a:solidFill>
                  <a:srgbClr val="FF0000"/>
                </a:solidFill>
              </a:rPr>
              <a:t>can’t use the confusion matrix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Instead: </a:t>
            </a:r>
            <a:r>
              <a:rPr lang="en-GB" dirty="0">
                <a:solidFill>
                  <a:srgbClr val="001158"/>
                </a:solidFill>
                <a:hlinkClick r:id="rId3"/>
              </a:rPr>
              <a:t>Area under the curve of the Receiver Operating Characteristic</a:t>
            </a:r>
            <a:endParaRPr lang="en-GB" dirty="0">
              <a:solidFill>
                <a:srgbClr val="001158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DE2C24-1FA6-4A0F-B7E3-A13DC21F6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33</a:t>
            </a:fld>
            <a:endParaRPr lang="nl-NL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C9CDA74-1AC0-48FB-8FE2-C55BDE9F24E3}"/>
              </a:ext>
            </a:extLst>
          </p:cNvPr>
          <p:cNvSpPr/>
          <p:nvPr/>
        </p:nvSpPr>
        <p:spPr>
          <a:xfrm>
            <a:off x="8692514" y="2637586"/>
            <a:ext cx="931504" cy="676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37DFF35-09BF-48C3-B447-2E7F63A53C3D}"/>
              </a:ext>
            </a:extLst>
          </p:cNvPr>
          <p:cNvSpPr/>
          <p:nvPr/>
        </p:nvSpPr>
        <p:spPr>
          <a:xfrm>
            <a:off x="9624017" y="1971368"/>
            <a:ext cx="1049167" cy="6761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0FED31-9654-46B1-BF01-5377C1ADB2AC}"/>
              </a:ext>
            </a:extLst>
          </p:cNvPr>
          <p:cNvSpPr txBox="1"/>
          <p:nvPr/>
        </p:nvSpPr>
        <p:spPr>
          <a:xfrm>
            <a:off x="8429507" y="3313701"/>
            <a:ext cx="1764647" cy="475339"/>
          </a:xfrm>
          <a:prstGeom prst="rect">
            <a:avLst/>
          </a:prstGeom>
          <a:noFill/>
        </p:spPr>
        <p:txBody>
          <a:bodyPr wrap="non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0000"/>
                </a:solidFill>
              </a:rPr>
              <a:t>Type II error</a:t>
            </a:r>
            <a:endParaRPr lang="en-GB" noProof="0" dirty="0" err="1">
              <a:solidFill>
                <a:srgbClr val="FF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AA46B1-ED7E-46F2-B6DF-254519593642}"/>
              </a:ext>
            </a:extLst>
          </p:cNvPr>
          <p:cNvSpPr txBox="1"/>
          <p:nvPr/>
        </p:nvSpPr>
        <p:spPr>
          <a:xfrm>
            <a:off x="10673184" y="1971368"/>
            <a:ext cx="1474663" cy="432048"/>
          </a:xfrm>
          <a:prstGeom prst="rect">
            <a:avLst/>
          </a:prstGeom>
          <a:noFill/>
        </p:spPr>
        <p:txBody>
          <a:bodyPr wrap="square" lIns="108000" tIns="108000" rIns="108000" bIns="108000" rtlCol="0">
            <a:noAutofit/>
          </a:bodyPr>
          <a:lstStyle/>
          <a:p>
            <a:r>
              <a:rPr lang="pt-PT" noProof="0" dirty="0">
                <a:solidFill>
                  <a:srgbClr val="FF0000"/>
                </a:solidFill>
              </a:rPr>
              <a:t>Type I error</a:t>
            </a:r>
            <a:endParaRPr lang="en-GB" noProof="0" dirty="0" err="1">
              <a:solidFill>
                <a:srgbClr val="FF0000"/>
              </a:solidFill>
            </a:endParaRP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FA35C65B-E794-4C51-9FE9-1EC78F86F038}"/>
              </a:ext>
            </a:extLst>
          </p:cNvPr>
          <p:cNvSpPr/>
          <p:nvPr/>
        </p:nvSpPr>
        <p:spPr>
          <a:xfrm>
            <a:off x="7384777" y="4958844"/>
            <a:ext cx="792088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Understanding AUC - ROC Curve. In Machine Learning, performance… | by  Sarang Narkhede | Towards Data Science">
            <a:extLst>
              <a:ext uri="{FF2B5EF4-FFF2-40B4-BE49-F238E27FC236}">
                <a16:creationId xmlns:a16="http://schemas.microsoft.com/office/drawing/2014/main" id="{98486BDF-36E3-4EB4-891F-CD426597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1146" y="4158603"/>
            <a:ext cx="2221300" cy="203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04134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8ACD8-64CA-48B2-BD11-D9D33E1D5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B0101E-DD1F-4EBA-83E1-24DFC69D9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2551" y="1252836"/>
            <a:ext cx="7560840" cy="5080628"/>
          </a:xfrm>
        </p:spPr>
        <p:txBody>
          <a:bodyPr wrap="square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hlinkClick r:id="rId2"/>
              </a:rPr>
              <a:t>Receiver operating characteristic curve </a:t>
            </a:r>
            <a:r>
              <a:rPr lang="pt-PT" dirty="0"/>
              <a:t>(ROC)</a:t>
            </a:r>
          </a:p>
          <a:p>
            <a:pPr lvl="1"/>
            <a:r>
              <a:rPr lang="pt-PT" dirty="0"/>
              <a:t>Ilustrates the ability of the binary classifier by </a:t>
            </a:r>
            <a:r>
              <a:rPr lang="pt-PT" dirty="0">
                <a:solidFill>
                  <a:srgbClr val="FF0000"/>
                </a:solidFill>
              </a:rPr>
              <a:t>varying the probability threshold</a:t>
            </a:r>
          </a:p>
          <a:p>
            <a:pPr lvl="1"/>
            <a:r>
              <a:rPr lang="pt-PT" dirty="0"/>
              <a:t>Notice: </a:t>
            </a:r>
            <a:r>
              <a:rPr lang="pt-PT" u="sng" dirty="0">
                <a:solidFill>
                  <a:srgbClr val="FF0000"/>
                </a:solidFill>
              </a:rPr>
              <a:t>both axis vary from 0 to 1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TPR = Sensitivity </a:t>
            </a:r>
          </a:p>
          <a:p>
            <a:pPr lvl="1"/>
            <a:r>
              <a:rPr lang="en-GB" dirty="0"/>
              <a:t>Tells something about the ability to predict true positives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FPR = 1 – Specificity</a:t>
            </a:r>
          </a:p>
          <a:p>
            <a:pPr lvl="1"/>
            <a:r>
              <a:rPr lang="en-GB" dirty="0"/>
              <a:t>Tells something about the ability to identify true negatives 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Area-under the curve </a:t>
            </a:r>
            <a:r>
              <a:rPr lang="en-GB" dirty="0"/>
              <a:t>(AUC): </a:t>
            </a:r>
          </a:p>
          <a:p>
            <a:pPr lvl="1"/>
            <a:r>
              <a:rPr lang="en-GB" dirty="0"/>
              <a:t>Integral of the area under the ROC curve.</a:t>
            </a:r>
          </a:p>
          <a:p>
            <a:pPr lvl="1"/>
            <a:r>
              <a:rPr lang="en-GB" dirty="0"/>
              <a:t>When the discrimination power is perfect: AUC=1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C505E-4463-44A0-8C4B-F7030E2E4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4A8337-16DC-493B-9130-F735BD36B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246" y="1154735"/>
            <a:ext cx="3161505" cy="2489449"/>
          </a:xfrm>
          <a:prstGeom prst="rect">
            <a:avLst/>
          </a:prstGeom>
        </p:spPr>
      </p:pic>
      <p:pic>
        <p:nvPicPr>
          <p:cNvPr id="2052" name="Picture 4" descr="Measuring Performance: AUC (AUROC) – Glass Box">
            <a:extLst>
              <a:ext uri="{FF2B5EF4-FFF2-40B4-BE49-F238E27FC236}">
                <a16:creationId xmlns:a16="http://schemas.microsoft.com/office/drawing/2014/main" id="{9CB59A3D-EAAD-4929-8097-8F2AB8E91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246" y="3644184"/>
            <a:ext cx="3542159" cy="265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362776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4C57E-9F2F-410E-B67C-0F8069FE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6C2C9C0-15DC-4104-B42B-CB276CB87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5"/>
            <a:ext cx="5982544" cy="5003959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FF0000"/>
                </a:solidFill>
              </a:rPr>
              <a:t>Problem still remains in MAXENT!</a:t>
            </a:r>
          </a:p>
          <a:p>
            <a:pPr lvl="1"/>
            <a:r>
              <a:rPr lang="pt-PT" dirty="0">
                <a:solidFill>
                  <a:srgbClr val="001158"/>
                </a:solidFill>
              </a:rPr>
              <a:t>When no Presence/Absence data is available.</a:t>
            </a:r>
          </a:p>
          <a:p>
            <a:pPr lvl="1"/>
            <a:endParaRPr lang="pt-PT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1158"/>
                </a:solidFill>
              </a:rPr>
              <a:t>MAXENT uses predicted areas to aproximate the  AUC-ROC: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pt-PT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1158"/>
                </a:solidFill>
              </a:rPr>
              <a:t>Where the A</a:t>
            </a:r>
            <a:r>
              <a:rPr lang="pt-PT" baseline="-25000" dirty="0">
                <a:solidFill>
                  <a:srgbClr val="001158"/>
                </a:solidFill>
              </a:rPr>
              <a:t>ij</a:t>
            </a:r>
            <a:r>
              <a:rPr lang="pt-PT" dirty="0">
                <a:solidFill>
                  <a:srgbClr val="001158"/>
                </a:solidFill>
              </a:rPr>
              <a:t> represents:</a:t>
            </a:r>
          </a:p>
          <a:p>
            <a:pPr lvl="1"/>
            <a:r>
              <a:rPr lang="pt-PT" dirty="0">
                <a:solidFill>
                  <a:srgbClr val="001158"/>
                </a:solidFill>
              </a:rPr>
              <a:t>The actual geographical area predicted as FN, TN, TP,FP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F05C469-A4E6-4767-9568-2F3F4E856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94F9DE-26C6-4146-B274-FA46010597F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83" y="3622777"/>
            <a:ext cx="3590391" cy="23072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D89B2F-D142-47B7-9007-573E6CEBAC55}"/>
                  </a:ext>
                </a:extLst>
              </p:cNvPr>
              <p:cNvSpPr txBox="1"/>
              <p:nvPr/>
            </p:nvSpPr>
            <p:spPr>
              <a:xfrm>
                <a:off x="168679" y="3443824"/>
                <a:ext cx="6100354" cy="1263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𝑇𝑃𝑅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𝑚𝑎𝑥𝑒𝑛𝑡</m:t>
                                </m:r>
                              </m:sub>
                            </m:sSub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𝐹𝑂𝑅</m:t>
                                </m:r>
                              </m:sub>
                            </m:sSub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𝐹𝑁</m:t>
                                    </m:r>
                                  </m:sub>
                                </m:sSub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𝑇𝑁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𝐹𝑃𝑅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𝑚𝑎𝑥𝑒𝑛𝑡</m:t>
                                </m:r>
                              </m:sub>
                            </m:sSub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=1−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𝑃𝑃𝑉</m:t>
                                </m:r>
                              </m:sub>
                            </m:sSub>
                            <m:r>
                              <a:rPr lang="en-GB" i="0">
                                <a:latin typeface="Cambria Math" panose="02040503050406030204" pitchFamily="18" charset="0"/>
                              </a:rPr>
                              <m:t> =1−</m:t>
                            </m:r>
                            <m:f>
                              <m:fPr>
                                <m:ctrlPr>
                                  <a:rPr lang="en-GB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𝑇𝑃</m:t>
                                    </m:r>
                                  </m:sub>
                                </m:sSub>
                                <m:r>
                                  <a:rPr lang="en-GB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𝐹𝑃</m:t>
                                    </m:r>
                                  </m:sub>
                                </m:sSub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D89B2F-D142-47B7-9007-573E6CEBA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79" y="3443824"/>
                <a:ext cx="6100354" cy="12636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OC AUC | Machine learning, Learning, Data science">
            <a:extLst>
              <a:ext uri="{FF2B5EF4-FFF2-40B4-BE49-F238E27FC236}">
                <a16:creationId xmlns:a16="http://schemas.microsoft.com/office/drawing/2014/main" id="{68C82437-4452-4B69-AFC9-E8B06FFF0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191" y="1379763"/>
            <a:ext cx="5468876" cy="185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462716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2F55-8E42-4825-A824-BDC5FAB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7AB75D-E829-4C36-80E9-26FD6558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36</a:t>
            </a:fld>
            <a:endParaRPr lang="nl-NL"/>
          </a:p>
        </p:txBody>
      </p:sp>
      <p:sp>
        <p:nvSpPr>
          <p:cNvPr id="11" name="Espaço Reservado para Texto Vertical 2">
            <a:extLst>
              <a:ext uri="{FF2B5EF4-FFF2-40B4-BE49-F238E27FC236}">
                <a16:creationId xmlns:a16="http://schemas.microsoft.com/office/drawing/2014/main" id="{787DC438-6A8A-4EA6-A40D-0EC2D8DFC98C}"/>
              </a:ext>
            </a:extLst>
          </p:cNvPr>
          <p:cNvSpPr txBox="1">
            <a:spLocks/>
          </p:cNvSpPr>
          <p:nvPr/>
        </p:nvSpPr>
        <p:spPr>
          <a:xfrm>
            <a:off x="404662" y="1484784"/>
            <a:ext cx="11389024" cy="943509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 lnSpcReduction="10000"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“</a:t>
            </a:r>
            <a:r>
              <a:rPr lang="en-GB" i="1" dirty="0"/>
              <a:t>When AUC statistics are applied to presence-only data and pseudo-absences, the </a:t>
            </a:r>
            <a:r>
              <a:rPr lang="en-GB" i="1" dirty="0">
                <a:solidFill>
                  <a:srgbClr val="FF0000"/>
                </a:solidFill>
              </a:rPr>
              <a:t>maximum achievable AUC value is no longer 1, BUT 1- a/2;</a:t>
            </a:r>
            <a:r>
              <a:rPr lang="en-GB" i="1" dirty="0"/>
              <a:t> where </a:t>
            </a:r>
            <a:r>
              <a:rPr lang="en-GB" i="1" dirty="0">
                <a:solidFill>
                  <a:srgbClr val="FF0000"/>
                </a:solidFill>
              </a:rPr>
              <a:t>a stands for the true species’ distribution</a:t>
            </a:r>
            <a:r>
              <a:rPr lang="en-GB" i="1" dirty="0"/>
              <a:t>, which we typically do not know</a:t>
            </a:r>
            <a:r>
              <a:rPr lang="en-GB" dirty="0"/>
              <a:t>” (Phillips, 2006)</a:t>
            </a:r>
          </a:p>
        </p:txBody>
      </p:sp>
      <p:graphicFrame>
        <p:nvGraphicFramePr>
          <p:cNvPr id="24" name="Tabela 9">
            <a:extLst>
              <a:ext uri="{FF2B5EF4-FFF2-40B4-BE49-F238E27FC236}">
                <a16:creationId xmlns:a16="http://schemas.microsoft.com/office/drawing/2014/main" id="{D417EFFC-376D-4D6A-A61E-F9A20C295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7575"/>
              </p:ext>
            </p:extLst>
          </p:nvPr>
        </p:nvGraphicFramePr>
        <p:xfrm>
          <a:off x="1033936" y="3439246"/>
          <a:ext cx="246452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132">
                  <a:extLst>
                    <a:ext uri="{9D8B030D-6E8A-4147-A177-3AD203B41FA5}">
                      <a16:colId xmlns:a16="http://schemas.microsoft.com/office/drawing/2014/main" val="4283929023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2387342827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2572840244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1451813433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2143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3216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94857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464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509CE68-55F1-4FF9-B4F0-28592FFC9B35}"/>
                  </a:ext>
                </a:extLst>
              </p:cNvPr>
              <p:cNvSpPr txBox="1"/>
              <p:nvPr/>
            </p:nvSpPr>
            <p:spPr>
              <a:xfrm>
                <a:off x="889920" y="5319524"/>
                <a:ext cx="2916504" cy="698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1−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=1−0.125=0.875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3509CE68-55F1-4FF9-B4F0-28592FFC9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920" y="5319524"/>
                <a:ext cx="2916504" cy="6987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ela 9">
            <a:extLst>
              <a:ext uri="{FF2B5EF4-FFF2-40B4-BE49-F238E27FC236}">
                <a16:creationId xmlns:a16="http://schemas.microsoft.com/office/drawing/2014/main" id="{E2F4EAE0-CADE-441F-B384-061FC03CA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53096"/>
              </p:ext>
            </p:extLst>
          </p:nvPr>
        </p:nvGraphicFramePr>
        <p:xfrm>
          <a:off x="4290552" y="3439246"/>
          <a:ext cx="246452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6132">
                  <a:extLst>
                    <a:ext uri="{9D8B030D-6E8A-4147-A177-3AD203B41FA5}">
                      <a16:colId xmlns:a16="http://schemas.microsoft.com/office/drawing/2014/main" val="4283929023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2387342827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2572840244"/>
                    </a:ext>
                  </a:extLst>
                </a:gridCol>
                <a:gridCol w="616132">
                  <a:extLst>
                    <a:ext uri="{9D8B030D-6E8A-4147-A177-3AD203B41FA5}">
                      <a16:colId xmlns:a16="http://schemas.microsoft.com/office/drawing/2014/main" val="1451813433"/>
                    </a:ext>
                  </a:extLst>
                </a:gridCol>
              </a:tblGrid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221435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332162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294857"/>
                  </a:ext>
                </a:extLst>
              </a:tr>
              <a:tr h="331391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4649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1B38095-5EAB-451A-A6B3-960ED3F07E2A}"/>
                  </a:ext>
                </a:extLst>
              </p:cNvPr>
              <p:cNvSpPr txBox="1"/>
              <p:nvPr/>
            </p:nvSpPr>
            <p:spPr>
              <a:xfrm>
                <a:off x="4614394" y="5284984"/>
                <a:ext cx="1816844" cy="699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1− 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num>
                            <m:den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=0. 6875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F1B38095-5EAB-451A-A6B3-960ED3F07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394" y="5284984"/>
                <a:ext cx="1816844" cy="6997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C5097A1A-A972-4CF6-A1F6-9AB2B4C50252}"/>
              </a:ext>
            </a:extLst>
          </p:cNvPr>
          <p:cNvSpPr/>
          <p:nvPr/>
        </p:nvSpPr>
        <p:spPr>
          <a:xfrm>
            <a:off x="7164991" y="3954742"/>
            <a:ext cx="936104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1" name="Gráfico 30">
            <a:extLst>
              <a:ext uri="{FF2B5EF4-FFF2-40B4-BE49-F238E27FC236}">
                <a16:creationId xmlns:a16="http://schemas.microsoft.com/office/drawing/2014/main" id="{DA0A2093-74A5-48C2-BD4A-4D8B30CD88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5704672"/>
              </p:ext>
            </p:extLst>
          </p:nvPr>
        </p:nvGraphicFramePr>
        <p:xfrm>
          <a:off x="8475439" y="3126611"/>
          <a:ext cx="3226713" cy="2088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2" name="Seta: da Esquerda para a Direita 31">
            <a:extLst>
              <a:ext uri="{FF2B5EF4-FFF2-40B4-BE49-F238E27FC236}">
                <a16:creationId xmlns:a16="http://schemas.microsoft.com/office/drawing/2014/main" id="{5EFE1350-BDFA-4520-BDC6-EA185FD92E8E}"/>
              </a:ext>
            </a:extLst>
          </p:cNvPr>
          <p:cNvSpPr/>
          <p:nvPr/>
        </p:nvSpPr>
        <p:spPr>
          <a:xfrm>
            <a:off x="8827056" y="5285497"/>
            <a:ext cx="2592287" cy="349358"/>
          </a:xfrm>
          <a:prstGeom prst="left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spaço Reservado para Texto Vertical 2">
            <a:extLst>
              <a:ext uri="{FF2B5EF4-FFF2-40B4-BE49-F238E27FC236}">
                <a16:creationId xmlns:a16="http://schemas.microsoft.com/office/drawing/2014/main" id="{DFBA0BBF-1BBD-477E-A328-B3C8B165B9A6}"/>
              </a:ext>
            </a:extLst>
          </p:cNvPr>
          <p:cNvSpPr txBox="1">
            <a:spLocks/>
          </p:cNvSpPr>
          <p:nvPr/>
        </p:nvSpPr>
        <p:spPr>
          <a:xfrm>
            <a:off x="7880363" y="5724405"/>
            <a:ext cx="1640732" cy="34935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Less prevalent</a:t>
            </a:r>
          </a:p>
        </p:txBody>
      </p:sp>
      <p:sp>
        <p:nvSpPr>
          <p:cNvPr id="34" name="Espaço Reservado para Texto Vertical 2">
            <a:extLst>
              <a:ext uri="{FF2B5EF4-FFF2-40B4-BE49-F238E27FC236}">
                <a16:creationId xmlns:a16="http://schemas.microsoft.com/office/drawing/2014/main" id="{EEF14142-C982-44BE-8207-A2AC3F01CB00}"/>
              </a:ext>
            </a:extLst>
          </p:cNvPr>
          <p:cNvSpPr txBox="1">
            <a:spLocks/>
          </p:cNvSpPr>
          <p:nvPr/>
        </p:nvSpPr>
        <p:spPr>
          <a:xfrm>
            <a:off x="10505177" y="5725235"/>
            <a:ext cx="1554248" cy="34935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More prevalent</a:t>
            </a:r>
          </a:p>
        </p:txBody>
      </p:sp>
      <p:sp>
        <p:nvSpPr>
          <p:cNvPr id="35" name="Espaço Reservado para Texto Vertical 2">
            <a:extLst>
              <a:ext uri="{FF2B5EF4-FFF2-40B4-BE49-F238E27FC236}">
                <a16:creationId xmlns:a16="http://schemas.microsoft.com/office/drawing/2014/main" id="{2E9975DD-CDAF-42D3-818B-BA3CEBC641B4}"/>
              </a:ext>
            </a:extLst>
          </p:cNvPr>
          <p:cNvSpPr txBox="1">
            <a:spLocks/>
          </p:cNvSpPr>
          <p:nvPr/>
        </p:nvSpPr>
        <p:spPr>
          <a:xfrm>
            <a:off x="4745692" y="2898539"/>
            <a:ext cx="1554248" cy="34935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More prevalent</a:t>
            </a:r>
          </a:p>
        </p:txBody>
      </p:sp>
      <p:sp>
        <p:nvSpPr>
          <p:cNvPr id="37" name="Espaço Reservado para Texto Vertical 2">
            <a:extLst>
              <a:ext uri="{FF2B5EF4-FFF2-40B4-BE49-F238E27FC236}">
                <a16:creationId xmlns:a16="http://schemas.microsoft.com/office/drawing/2014/main" id="{B7834857-8455-45B6-8C36-C92BA47E4473}"/>
              </a:ext>
            </a:extLst>
          </p:cNvPr>
          <p:cNvSpPr txBox="1">
            <a:spLocks/>
          </p:cNvSpPr>
          <p:nvPr/>
        </p:nvSpPr>
        <p:spPr>
          <a:xfrm>
            <a:off x="1634679" y="2898539"/>
            <a:ext cx="1640732" cy="34935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/>
              <a:t>Less prevalent</a:t>
            </a:r>
          </a:p>
        </p:txBody>
      </p:sp>
    </p:spTree>
    <p:extLst>
      <p:ext uri="{BB962C8B-B14F-4D97-AF65-F5344CB8AC3E}">
        <p14:creationId xmlns:p14="http://schemas.microsoft.com/office/powerpoint/2010/main" val="818243323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52F55-8E42-4825-A824-BDC5FABE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7AB75D-E829-4C36-80E9-26FD6558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9218" name="Picture 2" descr="Choosing between Generalizing and Specializing as a UX designer | Derek Mei">
            <a:extLst>
              <a:ext uri="{FF2B5EF4-FFF2-40B4-BE49-F238E27FC236}">
                <a16:creationId xmlns:a16="http://schemas.microsoft.com/office/drawing/2014/main" id="{082FC0FA-903E-4D0E-9239-3246B3BF6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871" y="1758610"/>
            <a:ext cx="4432551" cy="219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93A75FE-7707-4272-BB6A-5223909F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04" y="4565477"/>
            <a:ext cx="6834372" cy="1746624"/>
          </a:xfrm>
          <a:prstGeom prst="rect">
            <a:avLst/>
          </a:prstGeom>
        </p:spPr>
      </p:pic>
      <p:sp>
        <p:nvSpPr>
          <p:cNvPr id="14" name="Espaço Reservado para Texto Vertical 2">
            <a:extLst>
              <a:ext uri="{FF2B5EF4-FFF2-40B4-BE49-F238E27FC236}">
                <a16:creationId xmlns:a16="http://schemas.microsoft.com/office/drawing/2014/main" id="{22F62510-7BEA-4084-9E87-B88EDEA0F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29845" y="1204187"/>
            <a:ext cx="11538656" cy="432048"/>
          </a:xfrm>
        </p:spPr>
        <p:txBody>
          <a:bodyPr wrap="square">
            <a:normAutofit/>
          </a:bodyPr>
          <a:lstStyle/>
          <a:p>
            <a:pPr marL="0" indent="0">
              <a:buNone/>
            </a:pPr>
            <a:r>
              <a:rPr lang="pt-PT" dirty="0">
                <a:solidFill>
                  <a:srgbClr val="001158"/>
                </a:solidFill>
              </a:rPr>
              <a:t>The implication that the </a:t>
            </a:r>
            <a:r>
              <a:rPr lang="pt-PT" u="sng" dirty="0">
                <a:solidFill>
                  <a:srgbClr val="001158"/>
                </a:solidFill>
              </a:rPr>
              <a:t>AUC is vulnerable to generalist/specialist species</a:t>
            </a:r>
          </a:p>
          <a:p>
            <a:pPr marL="0" indent="0">
              <a:buNone/>
            </a:pP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5" name="Espaço Reservado para Texto Vertical 2">
            <a:extLst>
              <a:ext uri="{FF2B5EF4-FFF2-40B4-BE49-F238E27FC236}">
                <a16:creationId xmlns:a16="http://schemas.microsoft.com/office/drawing/2014/main" id="{9D7A9600-069E-4272-9381-1A5E18AA846F}"/>
              </a:ext>
            </a:extLst>
          </p:cNvPr>
          <p:cNvSpPr txBox="1">
            <a:spLocks/>
          </p:cNvSpPr>
          <p:nvPr/>
        </p:nvSpPr>
        <p:spPr>
          <a:xfrm>
            <a:off x="404662" y="4077072"/>
            <a:ext cx="11538656" cy="43204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solidFill>
                  <a:srgbClr val="001158"/>
                </a:solidFill>
              </a:rPr>
              <a:t>And also </a:t>
            </a:r>
            <a:r>
              <a:rPr lang="pt-PT" u="sng" dirty="0">
                <a:solidFill>
                  <a:srgbClr val="001158"/>
                </a:solidFill>
              </a:rPr>
              <a:t>highly sensitive to the Scale:</a:t>
            </a:r>
          </a:p>
          <a:p>
            <a:pPr marL="0" indent="0">
              <a:buFont typeface="+mj-lt"/>
              <a:buNone/>
            </a:pPr>
            <a:endParaRPr lang="pt-P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28268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50BB4-26C2-4A3C-8509-2D1A186B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2A51E6-14B1-411C-BA06-2BD547B1E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0807080" cy="4795836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In summary:</a:t>
            </a:r>
          </a:p>
          <a:p>
            <a:pPr lvl="1"/>
            <a:r>
              <a:rPr lang="pt-PT" dirty="0"/>
              <a:t>SDM </a:t>
            </a:r>
            <a:r>
              <a:rPr lang="pt-PT" dirty="0">
                <a:solidFill>
                  <a:srgbClr val="FF0000"/>
                </a:solidFill>
              </a:rPr>
              <a:t>can and should be validated using regular classification error metrics when possible</a:t>
            </a:r>
          </a:p>
          <a:p>
            <a:pPr lvl="1"/>
            <a:r>
              <a:rPr lang="en-GB" dirty="0"/>
              <a:t>MAXENT is a special case where absence data is “not available” –&gt; AUC-ROC used as an alternative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MAXENT custom AUC-ROC is provided by the software</a:t>
            </a:r>
          </a:p>
          <a:p>
            <a:pPr lvl="1"/>
            <a:r>
              <a:rPr lang="en-GB" dirty="0"/>
              <a:t>Don’t worry!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Both AUC are </a:t>
            </a:r>
            <a:r>
              <a:rPr lang="en-GB" dirty="0">
                <a:solidFill>
                  <a:srgbClr val="FF0000"/>
                </a:solidFill>
              </a:rPr>
              <a:t>highly affected by prevalence &amp; scale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Are there other methods? </a:t>
            </a:r>
          </a:p>
          <a:p>
            <a:pPr lvl="1"/>
            <a:r>
              <a:rPr lang="en-GB" dirty="0"/>
              <a:t>Of course, many. E.g. a Leiden researcher proposed a Null-model approach (</a:t>
            </a:r>
            <a:r>
              <a:rPr lang="en-GB" dirty="0" err="1">
                <a:hlinkClick r:id="rId2"/>
              </a:rPr>
              <a:t>Neils</a:t>
            </a:r>
            <a:r>
              <a:rPr lang="en-GB" dirty="0">
                <a:hlinkClick r:id="rId2"/>
              </a:rPr>
              <a:t> </a:t>
            </a:r>
            <a:r>
              <a:rPr lang="en-GB" dirty="0" err="1">
                <a:hlinkClick r:id="rId2"/>
              </a:rPr>
              <a:t>Raes</a:t>
            </a:r>
            <a:r>
              <a:rPr lang="en-GB" dirty="0">
                <a:hlinkClick r:id="rId2"/>
              </a:rPr>
              <a:t>, 2007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DC19FED-48E4-4E95-A8E1-A13C7A43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7132082"/>
      </p:ext>
    </p:extLst>
  </p:cSld>
  <p:clrMapOvr>
    <a:masterClrMapping/>
  </p:clrMapOvr>
  <p:transition spd="slow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EF165A1-8F09-4004-A878-BDCD32EC3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866299-D66E-43C1-BF57-62E823E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PT" dirty="0"/>
              <a:t>Any questions? 30s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95408D-4A8B-459B-AFAC-3E0CF6E65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12381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31B8B02-A914-4423-9781-6AF74FE43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9" name="Espaço Reservado para Texto Vertical 8">
            <a:extLst>
              <a:ext uri="{FF2B5EF4-FFF2-40B4-BE49-F238E27FC236}">
                <a16:creationId xmlns:a16="http://schemas.microsoft.com/office/drawing/2014/main" id="{62499DBD-5F38-4E3D-9FB7-9D973F391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1" y="1252836"/>
            <a:ext cx="6774633" cy="4795836"/>
          </a:xfrm>
        </p:spPr>
        <p:txBody>
          <a:bodyPr>
            <a:normAutofit lnSpcReduction="10000"/>
          </a:bodyPr>
          <a:lstStyle/>
          <a:p>
            <a:r>
              <a:rPr lang="pt-PT" dirty="0"/>
              <a:t>Defining Ecological Niches: Hutchinson</a:t>
            </a:r>
          </a:p>
          <a:p>
            <a:pPr lvl="1"/>
            <a:r>
              <a:rPr lang="pt-PT" dirty="0"/>
              <a:t>n-dimensional </a:t>
            </a:r>
            <a:r>
              <a:rPr lang="pt-PT" b="1" dirty="0"/>
              <a:t>Environmental</a:t>
            </a:r>
            <a:r>
              <a:rPr lang="pt-PT" dirty="0"/>
              <a:t> space (“hyperspace“)</a:t>
            </a:r>
          </a:p>
          <a:p>
            <a:pPr lvl="1"/>
            <a:r>
              <a:rPr lang="pt-PT" b="1" dirty="0"/>
              <a:t>Sóberon &amp; Peterson</a:t>
            </a:r>
            <a:r>
              <a:rPr lang="pt-PT" dirty="0"/>
              <a:t>: Abiotic, Biotic, Movement</a:t>
            </a:r>
          </a:p>
          <a:p>
            <a:pPr lvl="1"/>
            <a:r>
              <a:rPr lang="pt-PT" dirty="0"/>
              <a:t>Geographic space (where they are) vs Niche space (why they are there)</a:t>
            </a:r>
          </a:p>
          <a:p>
            <a:pPr lvl="1"/>
            <a:endParaRPr lang="pt-PT" dirty="0"/>
          </a:p>
          <a:p>
            <a:r>
              <a:rPr lang="pt-PT" dirty="0"/>
              <a:t>From a more formal point of view:</a:t>
            </a:r>
          </a:p>
          <a:p>
            <a:endParaRPr lang="pt-PT" dirty="0"/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But.. There is no “Ecological niche value” (EN)</a:t>
            </a:r>
          </a:p>
          <a:p>
            <a:pPr lvl="1"/>
            <a:r>
              <a:rPr lang="pt-PT" dirty="0"/>
              <a:t>And also, no “f(A,B,M)” </a:t>
            </a:r>
          </a:p>
          <a:p>
            <a:pPr lvl="1"/>
            <a:endParaRPr lang="pt-PT" dirty="0"/>
          </a:p>
          <a:p>
            <a:r>
              <a:rPr lang="pt-PT" dirty="0"/>
              <a:t>Two </a:t>
            </a:r>
            <a:r>
              <a:rPr lang="pt-PT" b="1" dirty="0"/>
              <a:t>competing approaches</a:t>
            </a:r>
            <a:r>
              <a:rPr lang="pt-PT" dirty="0"/>
              <a:t>: </a:t>
            </a:r>
          </a:p>
          <a:p>
            <a:pPr lvl="1"/>
            <a:r>
              <a:rPr lang="pt-PT" dirty="0"/>
              <a:t>Probabilistic models “vs” Mechanistic models </a:t>
            </a:r>
          </a:p>
          <a:p>
            <a:pPr lvl="1"/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196D11-0D54-40E7-9985-3F2E26962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2E2709E-3DE3-42CB-9247-0004C1CB82A9}"/>
                  </a:ext>
                </a:extLst>
              </p:cNvPr>
              <p:cNvSpPr txBox="1"/>
              <p:nvPr/>
            </p:nvSpPr>
            <p:spPr>
              <a:xfrm>
                <a:off x="1034461" y="3436335"/>
                <a:ext cx="583264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1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𝑬𝑵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rgbClr val="00115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rgbClr val="001158"/>
                              </a:solidFill>
                              <a:latin typeface="Cambria Math" panose="02040503050406030204" pitchFamily="18" charset="0"/>
                            </a:rPr>
                            <m:t>𝑠𝑝𝑒𝑐𝑖𝑒𝑠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1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𝐴𝑏𝑖𝑜𝑡𝑖𝑐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𝐵𝑖𝑜𝑡𝑖𝑐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𝑀𝑜𝑣𝑒𝑚𝑒𝑛𝑡</m:t>
                      </m:r>
                      <m:r>
                        <a:rPr lang="pt-PT" sz="2000" b="0" i="1" smtClean="0">
                          <a:solidFill>
                            <a:srgbClr val="00115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rgbClr val="001158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2E2709E-3DE3-42CB-9247-0004C1CB8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61" y="3436335"/>
                <a:ext cx="5832648" cy="307777"/>
              </a:xfrm>
              <a:prstGeom prst="rect">
                <a:avLst/>
              </a:prstGeom>
              <a:blipFill>
                <a:blip r:embed="rId2"/>
                <a:stretch>
                  <a:fillRect t="-20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>
            <a:extLst>
              <a:ext uri="{FF2B5EF4-FFF2-40B4-BE49-F238E27FC236}">
                <a16:creationId xmlns:a16="http://schemas.microsoft.com/office/drawing/2014/main" id="{B3967B58-3BF8-4B1A-BF8A-DE4127E16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319" y="1146111"/>
            <a:ext cx="3789527" cy="488822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347415-AB59-46E3-97B1-D48A2B38D9BB}"/>
              </a:ext>
            </a:extLst>
          </p:cNvPr>
          <p:cNvSpPr txBox="1"/>
          <p:nvPr/>
        </p:nvSpPr>
        <p:spPr>
          <a:xfrm>
            <a:off x="7395319" y="6034338"/>
            <a:ext cx="4402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4"/>
              </a:rPr>
              <a:t>https://doi.org/10.1515/eje-2015-0014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01719709"/>
      </p:ext>
    </p:extLst>
  </p:cSld>
  <p:clrMapOvr>
    <a:masterClrMapping/>
  </p:clrMapOvr>
  <p:transition spd="slow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DDF11-EFB8-48F4-A82D-F8A8148B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B162E25-642E-4895-8860-784573BBD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198568" cy="4984476"/>
          </a:xfrm>
        </p:spPr>
        <p:txBody>
          <a:bodyPr wrap="square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Non- analogous conditions</a:t>
            </a:r>
          </a:p>
          <a:p>
            <a:pPr lvl="1"/>
            <a:r>
              <a:rPr lang="pt-PT" dirty="0"/>
              <a:t>In time (e.g. Climate change)</a:t>
            </a:r>
          </a:p>
          <a:p>
            <a:pPr lvl="1"/>
            <a:r>
              <a:rPr lang="pt-PT" dirty="0"/>
              <a:t>In space (e.g. A new geographical region)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Two “unspoken” problems this lecture were:</a:t>
            </a:r>
          </a:p>
          <a:p>
            <a:pPr lvl="1"/>
            <a:r>
              <a:rPr lang="pt-PT" dirty="0"/>
              <a:t>What if the niche is yet stable?</a:t>
            </a:r>
          </a:p>
          <a:p>
            <a:pPr lvl="1"/>
            <a:r>
              <a:rPr lang="pt-PT" dirty="0"/>
              <a:t>What if the historical data is affected by climate change?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Again, different methods/diagonostics but the focus in MAXENT: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Model response curves &amp; clamping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Multivariate Environmental Similarity Surfaces (MESS) &amp; Most dissimilar variable (MoD)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Variable importance &amp; </a:t>
            </a:r>
            <a:r>
              <a:rPr lang="en-GB" dirty="0" err="1">
                <a:solidFill>
                  <a:srgbClr val="FF0000"/>
                </a:solidFill>
              </a:rPr>
              <a:t>Jacknife</a:t>
            </a:r>
            <a:r>
              <a:rPr lang="en-GB" dirty="0">
                <a:solidFill>
                  <a:srgbClr val="FF0000"/>
                </a:solidFill>
              </a:rPr>
              <a:t> testing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6D855A-5DC2-49E3-A3F6-77907F903A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40</a:t>
            </a:fld>
            <a:endParaRPr lang="nl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06D2577-C576-44B5-AA38-9863C59F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683" y="1330749"/>
            <a:ext cx="5139604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7F722BC-21A0-4D0C-A38E-D2BA0F28AFBC}"/>
              </a:ext>
            </a:extLst>
          </p:cNvPr>
          <p:cNvSpPr txBox="1"/>
          <p:nvPr/>
        </p:nvSpPr>
        <p:spPr>
          <a:xfrm>
            <a:off x="7611343" y="5668193"/>
            <a:ext cx="4437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3"/>
              </a:rPr>
              <a:t>https://www.pnas.org/content/111/28/10233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56754653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FECF52-C18B-46E3-B4BC-B7D745616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D5C5252-B5EF-4D41-BEB1-275A71361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6846640" cy="2740223"/>
          </a:xfrm>
        </p:spPr>
        <p:txBody>
          <a:bodyPr wrap="square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Model responses</a:t>
            </a:r>
          </a:p>
          <a:p>
            <a:pPr lvl="1"/>
            <a:r>
              <a:rPr lang="pt-PT" dirty="0"/>
              <a:t>MAXENT provides a univariate probability response plots</a:t>
            </a:r>
          </a:p>
          <a:p>
            <a:pPr lvl="1"/>
            <a:r>
              <a:rPr lang="pt-PT" dirty="0"/>
              <a:t>These show how probability varies according to each enviromental factor </a:t>
            </a:r>
          </a:p>
          <a:p>
            <a:pPr lvl="1"/>
            <a:r>
              <a:rPr lang="pt-PT" dirty="0">
                <a:solidFill>
                  <a:srgbClr val="FF0000"/>
                </a:solidFill>
              </a:rPr>
              <a:t>You can explore these outputs to know if you’re model was trained close to the limits of the species range</a:t>
            </a:r>
          </a:p>
          <a:p>
            <a:pPr lvl="1"/>
            <a:endParaRPr lang="pt-PT" dirty="0">
              <a:solidFill>
                <a:srgbClr val="FF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Clamping:</a:t>
            </a:r>
          </a:p>
          <a:p>
            <a:pPr lvl="1"/>
            <a:r>
              <a:rPr lang="en-GB" dirty="0"/>
              <a:t>Tells MAXENT what to do when the variable is outside the training range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8F8862-D696-40F7-8C00-BFC7E69EB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6E63C21-46D1-490C-9A44-1094626E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29" y="1513395"/>
            <a:ext cx="2749547" cy="1833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Texto Vertical 2">
            <a:extLst>
              <a:ext uri="{FF2B5EF4-FFF2-40B4-BE49-F238E27FC236}">
                <a16:creationId xmlns:a16="http://schemas.microsoft.com/office/drawing/2014/main" id="{8399AE22-B820-473F-B828-488D0D283ADD}"/>
              </a:ext>
            </a:extLst>
          </p:cNvPr>
          <p:cNvSpPr txBox="1">
            <a:spLocks/>
          </p:cNvSpPr>
          <p:nvPr/>
        </p:nvSpPr>
        <p:spPr>
          <a:xfrm>
            <a:off x="8619455" y="1252836"/>
            <a:ext cx="2517776" cy="583604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Good example!</a:t>
            </a:r>
            <a:endParaRPr lang="en-GB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A18BD18-F396-493A-ADF7-024CA807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5" y="4134047"/>
            <a:ext cx="2592288" cy="1883287"/>
          </a:xfrm>
          <a:prstGeom prst="rect">
            <a:avLst/>
          </a:prstGeom>
        </p:spPr>
      </p:pic>
      <p:cxnSp>
        <p:nvCxnSpPr>
          <p:cNvPr id="10" name="Conexão reta unidirecional 14">
            <a:extLst>
              <a:ext uri="{FF2B5EF4-FFF2-40B4-BE49-F238E27FC236}">
                <a16:creationId xmlns:a16="http://schemas.microsoft.com/office/drawing/2014/main" id="{86FF1668-1AA6-426E-ABA0-AFB1F2B79F6B}"/>
              </a:ext>
            </a:extLst>
          </p:cNvPr>
          <p:cNvCxnSpPr>
            <a:cxnSpLocks/>
          </p:cNvCxnSpPr>
          <p:nvPr/>
        </p:nvCxnSpPr>
        <p:spPr>
          <a:xfrm>
            <a:off x="2816499" y="5075690"/>
            <a:ext cx="989440" cy="6523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EF1AABB8-2ED1-4CFA-8076-AD14283BE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159" y="4073546"/>
            <a:ext cx="2592287" cy="1862066"/>
          </a:xfrm>
          <a:prstGeom prst="rect">
            <a:avLst/>
          </a:prstGeom>
        </p:spPr>
      </p:pic>
      <p:cxnSp>
        <p:nvCxnSpPr>
          <p:cNvPr id="12" name="Conexão reta unidirecional 19">
            <a:extLst>
              <a:ext uri="{FF2B5EF4-FFF2-40B4-BE49-F238E27FC236}">
                <a16:creationId xmlns:a16="http://schemas.microsoft.com/office/drawing/2014/main" id="{13081594-87FE-41D5-A05B-B7AD10277FC5}"/>
              </a:ext>
            </a:extLst>
          </p:cNvPr>
          <p:cNvCxnSpPr>
            <a:cxnSpLocks/>
          </p:cNvCxnSpPr>
          <p:nvPr/>
        </p:nvCxnSpPr>
        <p:spPr>
          <a:xfrm flipH="1" flipV="1">
            <a:off x="8385429" y="4285010"/>
            <a:ext cx="468052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F63768-35F9-409A-A4D0-20C445970D80}"/>
              </a:ext>
            </a:extLst>
          </p:cNvPr>
          <p:cNvSpPr txBox="1"/>
          <p:nvPr/>
        </p:nvSpPr>
        <p:spPr>
          <a:xfrm>
            <a:off x="8865654" y="4422110"/>
            <a:ext cx="23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1158"/>
                </a:solidFill>
              </a:rPr>
              <a:t>“Extrapolate” option</a:t>
            </a:r>
            <a:endParaRPr lang="en-GB" dirty="0">
              <a:solidFill>
                <a:srgbClr val="001158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15F7021-2D06-4731-828F-132A56D227D9}"/>
              </a:ext>
            </a:extLst>
          </p:cNvPr>
          <p:cNvSpPr txBox="1"/>
          <p:nvPr/>
        </p:nvSpPr>
        <p:spPr>
          <a:xfrm>
            <a:off x="10911494" y="6691088"/>
            <a:ext cx="120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Clamping</a:t>
            </a:r>
            <a:endParaRPr lang="en-GB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0E846E-F0BB-434F-826C-7820CD0C061D}"/>
              </a:ext>
            </a:extLst>
          </p:cNvPr>
          <p:cNvSpPr txBox="1"/>
          <p:nvPr/>
        </p:nvSpPr>
        <p:spPr>
          <a:xfrm>
            <a:off x="3402635" y="5954824"/>
            <a:ext cx="291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1158"/>
                </a:solidFill>
              </a:rPr>
              <a:t>“Fade by clamping” option</a:t>
            </a:r>
            <a:endParaRPr lang="en-GB" dirty="0">
              <a:solidFill>
                <a:srgbClr val="001158"/>
              </a:solidFill>
            </a:endParaRPr>
          </a:p>
        </p:txBody>
      </p:sp>
      <p:cxnSp>
        <p:nvCxnSpPr>
          <p:cNvPr id="21" name="Conexão reta unidirecional 19">
            <a:extLst>
              <a:ext uri="{FF2B5EF4-FFF2-40B4-BE49-F238E27FC236}">
                <a16:creationId xmlns:a16="http://schemas.microsoft.com/office/drawing/2014/main" id="{F5DC47A7-CFC7-42CA-8CA3-471304CB1012}"/>
              </a:ext>
            </a:extLst>
          </p:cNvPr>
          <p:cNvCxnSpPr>
            <a:cxnSpLocks/>
          </p:cNvCxnSpPr>
          <p:nvPr/>
        </p:nvCxnSpPr>
        <p:spPr>
          <a:xfrm flipH="1" flipV="1">
            <a:off x="8313420" y="4860563"/>
            <a:ext cx="1026115" cy="867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0227361-6FBF-4233-A0AB-7F5B4627AE68}"/>
              </a:ext>
            </a:extLst>
          </p:cNvPr>
          <p:cNvSpPr txBox="1"/>
          <p:nvPr/>
        </p:nvSpPr>
        <p:spPr>
          <a:xfrm>
            <a:off x="8955798" y="5856142"/>
            <a:ext cx="232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001158"/>
                </a:solidFill>
              </a:rPr>
              <a:t>“Clamping” option</a:t>
            </a:r>
            <a:endParaRPr lang="en-GB" dirty="0">
              <a:solidFill>
                <a:srgbClr val="0011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1887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92B337-66DA-417A-B340-ACA0599E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D33AB8-86DA-4AE5-AA80-146A04A1E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5"/>
            <a:ext cx="7062664" cy="4916519"/>
          </a:xfrm>
        </p:spPr>
        <p:txBody>
          <a:bodyPr wrap="square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Multivariate Environmental Similarity Surfaces</a:t>
            </a:r>
            <a:r>
              <a:rPr lang="en-GB" dirty="0"/>
              <a:t> </a:t>
            </a:r>
            <a:r>
              <a:rPr lang="en-GB" b="1" dirty="0"/>
              <a:t>(MESS) </a:t>
            </a:r>
          </a:p>
          <a:p>
            <a:pPr lvl="1"/>
            <a:r>
              <a:rPr lang="en-GB" dirty="0"/>
              <a:t>Red – most dissimilar</a:t>
            </a:r>
          </a:p>
          <a:p>
            <a:pPr lvl="1"/>
            <a:r>
              <a:rPr lang="en-GB" dirty="0"/>
              <a:t>Blue – most similar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Most Dissimilar Variables (MoD)</a:t>
            </a:r>
          </a:p>
          <a:p>
            <a:pPr lvl="1"/>
            <a:r>
              <a:rPr lang="en-GB" dirty="0"/>
              <a:t>Maps which of the various environmental had the most dissimilar MESS for that particular location</a:t>
            </a:r>
          </a:p>
          <a:p>
            <a:pPr lvl="1"/>
            <a:endParaRPr lang="en-GB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158"/>
                </a:solidFill>
              </a:rPr>
              <a:t>These models can/should </a:t>
            </a:r>
          </a:p>
          <a:p>
            <a:pPr lvl="1"/>
            <a:r>
              <a:rPr lang="en-GB" dirty="0">
                <a:solidFill>
                  <a:srgbClr val="FF0000"/>
                </a:solidFill>
              </a:rPr>
              <a:t>Be used to identify where we should be suspicious of our model performance</a:t>
            </a:r>
          </a:p>
          <a:p>
            <a:pPr lvl="1"/>
            <a:r>
              <a:rPr lang="en-GB" dirty="0">
                <a:solidFill>
                  <a:srgbClr val="001158"/>
                </a:solidFill>
              </a:rPr>
              <a:t>Notice: Clamping might (will) affect these surfaces!</a:t>
            </a:r>
          </a:p>
          <a:p>
            <a:pPr lvl="1"/>
            <a:endParaRPr lang="en-GB" dirty="0">
              <a:solidFill>
                <a:srgbClr val="00115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Algorithms described in: (</a:t>
            </a:r>
            <a:r>
              <a:rPr lang="en-GB" dirty="0">
                <a:hlinkClick r:id="rId2"/>
              </a:rPr>
              <a:t>Elith,2010</a:t>
            </a:r>
            <a:r>
              <a:rPr lang="en-GB" dirty="0"/>
              <a:t>; </a:t>
            </a:r>
            <a:r>
              <a:rPr lang="en-GB" dirty="0">
                <a:hlinkClick r:id="rId3"/>
              </a:rPr>
              <a:t>Supporting information</a:t>
            </a:r>
            <a:r>
              <a:rPr lang="en-GB" dirty="0"/>
              <a:t>)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6F74B63-D057-4AF6-BE0E-8E1C98EF6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42</a:t>
            </a:fld>
            <a:endParaRPr lang="nl-N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A54B11F-505B-4AB9-9562-EF8C477E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68" y="1340768"/>
            <a:ext cx="446449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190ED63-278D-4ADE-B33C-28E169118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87" y="3937107"/>
            <a:ext cx="446449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73419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1EE71-A82B-442D-ADE9-893E1D890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AA071E6-EDB0-4EBD-8692-6B3F02DE4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2" y="1252836"/>
            <a:ext cx="7464477" cy="5056484"/>
          </a:xfrm>
        </p:spPr>
        <p:txBody>
          <a:bodyPr wrap="square"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1158"/>
                </a:solidFill>
              </a:rPr>
              <a:t>Variable importance:</a:t>
            </a:r>
          </a:p>
          <a:p>
            <a:pPr lvl="1"/>
            <a:r>
              <a:rPr lang="pt-PT" dirty="0"/>
              <a:t>These provide an estimate of how significant X variable was for the MAXENT model</a:t>
            </a:r>
          </a:p>
          <a:p>
            <a:pPr lvl="1"/>
            <a:r>
              <a:rPr lang="pt-PT" b="1" dirty="0">
                <a:solidFill>
                  <a:srgbClr val="FF0000"/>
                </a:solidFill>
              </a:rPr>
              <a:t>Critical for ecologists</a:t>
            </a:r>
            <a:r>
              <a:rPr lang="pt-PT" dirty="0">
                <a:solidFill>
                  <a:srgbClr val="FF0000"/>
                </a:solidFill>
              </a:rPr>
              <a:t>: </a:t>
            </a:r>
            <a:r>
              <a:rPr lang="pt-PT" dirty="0">
                <a:solidFill>
                  <a:srgbClr val="001158"/>
                </a:solidFill>
              </a:rPr>
              <a:t>they provide information about which environmental variables mattered for the model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Percent contribution:</a:t>
            </a:r>
          </a:p>
          <a:p>
            <a:pPr lvl="1"/>
            <a:r>
              <a:rPr lang="pt-PT" dirty="0"/>
              <a:t>Tracks changes on the Regularization parameters during trainng</a:t>
            </a:r>
          </a:p>
          <a:p>
            <a:pPr lvl="1"/>
            <a:r>
              <a:rPr lang="pt-PT" dirty="0"/>
              <a:t>Normalizes everything to provide a % value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Permutation importance:</a:t>
            </a:r>
          </a:p>
          <a:p>
            <a:pPr lvl="1"/>
            <a:r>
              <a:rPr lang="en-GB" dirty="0"/>
              <a:t>Changes in training AUC by excluding/including the given variable</a:t>
            </a:r>
          </a:p>
          <a:p>
            <a:pPr lvl="1"/>
            <a:r>
              <a:rPr lang="pt-PT" dirty="0"/>
              <a:t>Normalizes everything to provide a % value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Take note:</a:t>
            </a:r>
          </a:p>
          <a:p>
            <a:pPr lvl="1"/>
            <a:r>
              <a:rPr lang="en-GB" dirty="0"/>
              <a:t> % contribution ≈ Permutation importance </a:t>
            </a:r>
            <a:r>
              <a:rPr lang="en-GB" dirty="0">
                <a:solidFill>
                  <a:srgbClr val="FF0000"/>
                </a:solidFill>
              </a:rPr>
              <a:t>is a good sign</a:t>
            </a:r>
          </a:p>
          <a:p>
            <a:pPr lvl="1"/>
            <a:r>
              <a:rPr lang="en-GB" dirty="0"/>
              <a:t>These estimates are </a:t>
            </a:r>
            <a:r>
              <a:rPr lang="en-GB" dirty="0">
                <a:solidFill>
                  <a:srgbClr val="FF0000"/>
                </a:solidFill>
              </a:rPr>
              <a:t>highly affected by autocorrelation between  environmental variables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117A22-534F-4C56-9F59-662418198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43</a:t>
            </a:fld>
            <a:endParaRPr lang="nl-NL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D99827F-92B2-4F01-92C4-23810187CE46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0912466" y="2427424"/>
            <a:ext cx="0" cy="243839"/>
          </a:xfrm>
          <a:prstGeom prst="straightConnector1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9487DB-E600-4B57-9B9F-2E5E282172DD}"/>
              </a:ext>
            </a:extLst>
          </p:cNvPr>
          <p:cNvSpPr txBox="1"/>
          <p:nvPr/>
        </p:nvSpPr>
        <p:spPr>
          <a:xfrm>
            <a:off x="10235147" y="2671263"/>
            <a:ext cx="1354638" cy="570335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 rtlCol="0">
            <a:noAutofit/>
          </a:bodyPr>
          <a:lstStyle/>
          <a:p>
            <a:r>
              <a:rPr lang="pt-PT" sz="1200" noProof="0" dirty="0">
                <a:solidFill>
                  <a:schemeClr val="accent6">
                    <a:lumMod val="75000"/>
                  </a:schemeClr>
                </a:solidFill>
              </a:rPr>
              <a:t>Regularization parameters</a:t>
            </a:r>
            <a:endParaRPr lang="en-GB" sz="1200" noProof="0" dirty="0" err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9EC6FA-4222-41B0-B24E-71B31F730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47447" y="1916832"/>
            <a:ext cx="2921000" cy="45085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B497696-FBF2-432A-86B7-4639187EE469}"/>
              </a:ext>
            </a:extLst>
          </p:cNvPr>
          <p:cNvSpPr/>
          <p:nvPr/>
        </p:nvSpPr>
        <p:spPr>
          <a:xfrm>
            <a:off x="10253149" y="1857090"/>
            <a:ext cx="1318634" cy="57033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22E70B-5010-424F-8903-AC57ABBA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487" y="4202233"/>
            <a:ext cx="4225863" cy="16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43193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0BA1A-9291-4524-AF85-A6104EE9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1A9A9E-9C93-4230-BDF7-EE371400A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wrap="square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001158"/>
                </a:solidFill>
              </a:rPr>
              <a:t>Jacknife testing</a:t>
            </a:r>
          </a:p>
          <a:p>
            <a:pPr lvl="1"/>
            <a:r>
              <a:rPr lang="pt-PT" dirty="0"/>
              <a:t>Asses the variation in accuraccy (aka, gain or AUC) if a model is ran using only variable X or excluding variable X –&gt; jacknife</a:t>
            </a:r>
          </a:p>
          <a:p>
            <a:pPr lvl="1"/>
            <a:r>
              <a:rPr lang="pt-PT" dirty="0"/>
              <a:t>The “non-used” variables are set to the mean value of the distribution</a:t>
            </a:r>
          </a:p>
          <a:p>
            <a:pPr marL="0" indent="0">
              <a:buNone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Mostly the same information as variable importance</a:t>
            </a:r>
          </a:p>
          <a:p>
            <a:pPr lvl="1"/>
            <a:r>
              <a:rPr lang="pt-PT" dirty="0">
                <a:solidFill>
                  <a:srgbClr val="FF0000"/>
                </a:solidFill>
              </a:rPr>
              <a:t>Remember: Ecologists should care for what drives the distribution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MAXENT provides 3 versions:</a:t>
            </a:r>
          </a:p>
          <a:p>
            <a:pPr lvl="1"/>
            <a:r>
              <a:rPr lang="pt-PT" dirty="0"/>
              <a:t>Based on the training acuraccy gain</a:t>
            </a:r>
          </a:p>
          <a:p>
            <a:pPr lvl="1"/>
            <a:r>
              <a:rPr lang="pt-PT" dirty="0"/>
              <a:t>Based on the test accuraccy gain (data that was left out!)</a:t>
            </a:r>
          </a:p>
          <a:p>
            <a:pPr lvl="1"/>
            <a:r>
              <a:rPr lang="pt-PT" dirty="0">
                <a:solidFill>
                  <a:srgbClr val="FF0000"/>
                </a:solidFill>
              </a:rPr>
              <a:t>Based on the AUC &lt;- This is the most helpful as it relates directly with the AUC-ROC report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4F7D2B-7A03-4340-A244-A295BF917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44</a:t>
            </a:fld>
            <a:endParaRPr lang="nl-NL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D6CD338-D554-413A-A229-5C8044850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07" y="1634197"/>
            <a:ext cx="3938439" cy="11583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B4CCC1-D157-41CD-BE0A-674CB984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932" y="3046482"/>
            <a:ext cx="3794286" cy="10871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D6C92F-C0EC-490C-9F07-61531CF78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967" y="4402468"/>
            <a:ext cx="3801396" cy="115836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CE66AF7-8274-4FEE-94EE-06E266D8A986}"/>
              </a:ext>
            </a:extLst>
          </p:cNvPr>
          <p:cNvSpPr/>
          <p:nvPr/>
        </p:nvSpPr>
        <p:spPr>
          <a:xfrm>
            <a:off x="8115399" y="4293096"/>
            <a:ext cx="3938439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53591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ADC7E-5037-4829-8A0E-0065E6B9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F25B0E-554B-45B9-BC70-8624B6A37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167120" cy="5056484"/>
          </a:xfrm>
        </p:spPr>
        <p:txBody>
          <a:bodyPr wrap="square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In summary:</a:t>
            </a:r>
          </a:p>
          <a:p>
            <a:pPr lvl="1"/>
            <a:r>
              <a:rPr lang="en-GB" dirty="0"/>
              <a:t>Predictions on non-analogous conditions – where are they and how to deal with them?</a:t>
            </a:r>
          </a:p>
          <a:p>
            <a:pPr lvl="1"/>
            <a:r>
              <a:rPr lang="en-GB" dirty="0"/>
              <a:t>Species with unstable niche (e.g. exotic species) often break the assumptions of Hutchinson niche theory</a:t>
            </a:r>
          </a:p>
          <a:p>
            <a:pPr marL="361950" lvl="1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MAXENT diagnostic's:</a:t>
            </a:r>
          </a:p>
          <a:p>
            <a:pPr lvl="1"/>
            <a:r>
              <a:rPr lang="en-GB" dirty="0"/>
              <a:t>Response curves –&gt; Indication of how your model responds to the environmental variable</a:t>
            </a:r>
          </a:p>
          <a:p>
            <a:pPr lvl="1"/>
            <a:r>
              <a:rPr lang="en-GB" dirty="0"/>
              <a:t>MESS &amp; MoD -&gt; Indication of where and why is your mode extrapolating</a:t>
            </a:r>
          </a:p>
          <a:p>
            <a:pPr lvl="1"/>
            <a:r>
              <a:rPr lang="en-GB" dirty="0"/>
              <a:t>Variable importance -&gt; indication of which variables are more important for the species distributions</a:t>
            </a:r>
          </a:p>
          <a:p>
            <a:pPr lvl="1"/>
            <a:r>
              <a:rPr lang="en-GB" dirty="0" err="1"/>
              <a:t>Jacknife</a:t>
            </a:r>
            <a:r>
              <a:rPr lang="en-GB" dirty="0"/>
              <a:t> testing -&gt; Same as above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Your model performance should be interpreted using all the diagnostics offered: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6B85521-50CC-4144-B008-668415998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253732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EF165A1-8F09-4004-A878-BDCD32EC3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866299-D66E-43C1-BF57-62E823EC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1" y="951613"/>
            <a:ext cx="10225136" cy="1656184"/>
          </a:xfrm>
        </p:spPr>
        <p:txBody>
          <a:bodyPr/>
          <a:lstStyle/>
          <a:p>
            <a:r>
              <a:rPr lang="pt-PT" dirty="0"/>
              <a:t>Two case studies: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95408D-4A8B-459B-AFAC-3E0CF6E65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46</a:t>
            </a:fld>
            <a:endParaRPr lang="nl-NL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2FCD7F13-3B88-4382-86DA-16BA99475E0F}"/>
              </a:ext>
            </a:extLst>
          </p:cNvPr>
          <p:cNvSpPr txBox="1">
            <a:spLocks/>
          </p:cNvSpPr>
          <p:nvPr/>
        </p:nvSpPr>
        <p:spPr>
          <a:xfrm>
            <a:off x="6316506" y="2915598"/>
            <a:ext cx="5688632" cy="71660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Shameless self promotion!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3035089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C220A-C563-4E70-9F0A-EACAFF6C5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8FB15C1-C88C-4976-BCB5-14C34B6A7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7422704" cy="2032148"/>
          </a:xfrm>
        </p:spPr>
        <p:txBody>
          <a:bodyPr wrap="square"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Using Citizen science to improve SDM (</a:t>
            </a:r>
            <a:r>
              <a:rPr lang="pt-PT" dirty="0">
                <a:hlinkClick r:id="rId2"/>
              </a:rPr>
              <a:t>César de Sá, 2019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Compared how data from citizens coupled with scientific surveys improves SDM coverage for invasive alien species</a:t>
            </a:r>
          </a:p>
          <a:p>
            <a:pPr lvl="1"/>
            <a:r>
              <a:rPr lang="en-GB" dirty="0"/>
              <a:t>Identified areas of highest surveillance priority (aka likelihood of invasion but no data is available: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AD8608-FDBC-4B06-86CC-B244929B5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47</a:t>
            </a:fld>
            <a:endParaRPr lang="nl-NL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74E00F-EB3F-4196-B14B-732D2AA85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31" y="3429000"/>
            <a:ext cx="5046589" cy="27002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1FD774-177F-461A-AFEE-24D13FE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407" y="1191970"/>
            <a:ext cx="3451673" cy="5030829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1BD9B65-445D-46FC-827F-66F990D19D4E}"/>
              </a:ext>
            </a:extLst>
          </p:cNvPr>
          <p:cNvSpPr/>
          <p:nvPr/>
        </p:nvSpPr>
        <p:spPr>
          <a:xfrm>
            <a:off x="6819255" y="4383104"/>
            <a:ext cx="1224136" cy="79208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178549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708B4-64AF-4804-8588-AD047E3A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Model validation &amp; performance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AC6C0E-DBE6-45F6-9CB5-AA0285197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7"/>
            <a:ext cx="7272610" cy="1816124"/>
          </a:xfrm>
        </p:spPr>
        <p:txBody>
          <a:bodyPr wrap="square"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Predicting the distribution of a biocontrol agent introduced in Portugal (</a:t>
            </a:r>
            <a:r>
              <a:rPr lang="pt-PT" dirty="0">
                <a:hlinkClick r:id="rId2"/>
              </a:rPr>
              <a:t>Dinis, 2020</a:t>
            </a:r>
            <a:r>
              <a:rPr lang="pt-PT" dirty="0"/>
              <a:t>)</a:t>
            </a:r>
          </a:p>
          <a:p>
            <a:pPr lvl="1"/>
            <a:r>
              <a:rPr lang="pt-PT" dirty="0"/>
              <a:t>The first biocontrol introduction in continental europe!</a:t>
            </a:r>
          </a:p>
          <a:p>
            <a:pPr lvl="1"/>
            <a:r>
              <a:rPr lang="pt-PT" dirty="0"/>
              <a:t>Measured niche overlap to assess if there is significant change between native and invaded areas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B84F87-7510-4CE6-8926-34198BBD9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48</a:t>
            </a:fld>
            <a:endParaRPr lang="nl-NL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1A1D919-5B63-4AD5-9C8C-039F38823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50" y="3498819"/>
            <a:ext cx="2775926" cy="22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804A2EC-8140-4400-87CC-8680462AA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632" y="3466980"/>
            <a:ext cx="3263547" cy="22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EF90E26-37D6-4FB0-AA9B-09BEBF55FF33}"/>
              </a:ext>
            </a:extLst>
          </p:cNvPr>
          <p:cNvPicPr/>
          <p:nvPr/>
        </p:nvPicPr>
        <p:blipFill rotWithShape="1">
          <a:blip r:embed="rId5" cstate="print"/>
          <a:srcRect l="4815" t="4815" b="39223"/>
          <a:stretch/>
        </p:blipFill>
        <p:spPr>
          <a:xfrm>
            <a:off x="7539335" y="3637758"/>
            <a:ext cx="4544357" cy="18899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63709E7-D986-4C31-8E1D-DAF54F818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1261" y="1470910"/>
            <a:ext cx="3846310" cy="1728181"/>
          </a:xfrm>
          <a:prstGeom prst="rect">
            <a:avLst/>
          </a:prstGeom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A36E9F3-097C-45B2-926D-0E4903DE93F8}"/>
              </a:ext>
            </a:extLst>
          </p:cNvPr>
          <p:cNvSpPr/>
          <p:nvPr/>
        </p:nvSpPr>
        <p:spPr>
          <a:xfrm>
            <a:off x="3316158" y="4398537"/>
            <a:ext cx="288032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B08A1DF7-75E7-4FCF-BCF6-BFC3C3C28FFF}"/>
              </a:ext>
            </a:extLst>
          </p:cNvPr>
          <p:cNvSpPr/>
          <p:nvPr/>
        </p:nvSpPr>
        <p:spPr>
          <a:xfrm>
            <a:off x="7140031" y="4366698"/>
            <a:ext cx="288032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5E0A3573-9582-40B2-82BE-EE67E4E4A5EA}"/>
              </a:ext>
            </a:extLst>
          </p:cNvPr>
          <p:cNvSpPr/>
          <p:nvPr/>
        </p:nvSpPr>
        <p:spPr>
          <a:xfrm rot="18998225">
            <a:off x="7280228" y="3202401"/>
            <a:ext cx="288032" cy="43204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F3777D9-8DC9-4917-BDAC-3074AC0D737C}"/>
              </a:ext>
            </a:extLst>
          </p:cNvPr>
          <p:cNvSpPr/>
          <p:nvPr/>
        </p:nvSpPr>
        <p:spPr>
          <a:xfrm>
            <a:off x="10822575" y="1916832"/>
            <a:ext cx="506058" cy="13255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AAF7E84-0968-4F63-BA65-5A3E44ACE296}"/>
              </a:ext>
            </a:extLst>
          </p:cNvPr>
          <p:cNvSpPr/>
          <p:nvPr/>
        </p:nvSpPr>
        <p:spPr>
          <a:xfrm>
            <a:off x="11350073" y="1916832"/>
            <a:ext cx="365726" cy="554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079933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EF165A1-8F09-4004-A878-BDCD32EC3C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AD866299-D66E-43C1-BF57-62E823EC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pt-PT" dirty="0"/>
              <a:t>Thank you!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595408D-4A8B-459B-AFAC-3E0CF6E65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49</a:t>
            </a:fld>
            <a:endParaRPr lang="nl-NL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2FCD7F13-3B88-4382-86DA-16BA99475E0F}"/>
              </a:ext>
            </a:extLst>
          </p:cNvPr>
          <p:cNvSpPr txBox="1">
            <a:spLocks/>
          </p:cNvSpPr>
          <p:nvPr/>
        </p:nvSpPr>
        <p:spPr>
          <a:xfrm>
            <a:off x="194519" y="2856410"/>
            <a:ext cx="4104456" cy="150869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dirty="0"/>
              <a:t>Q &amp; A time</a:t>
            </a:r>
            <a:endParaRPr lang="en-GB" dirty="0"/>
          </a:p>
        </p:txBody>
      </p:sp>
      <p:sp>
        <p:nvSpPr>
          <p:cNvPr id="9" name="Espaço Reservado para Texto Vertical 2">
            <a:extLst>
              <a:ext uri="{FF2B5EF4-FFF2-40B4-BE49-F238E27FC236}">
                <a16:creationId xmlns:a16="http://schemas.microsoft.com/office/drawing/2014/main" id="{E0F03760-743A-4CC8-84A2-875A827C1019}"/>
              </a:ext>
            </a:extLst>
          </p:cNvPr>
          <p:cNvSpPr txBox="1">
            <a:spLocks/>
          </p:cNvSpPr>
          <p:nvPr/>
        </p:nvSpPr>
        <p:spPr>
          <a:xfrm>
            <a:off x="6238771" y="5445224"/>
            <a:ext cx="5788025" cy="720080"/>
          </a:xfrm>
          <a:prstGeom prst="rect">
            <a:avLst/>
          </a:prstGeom>
        </p:spPr>
        <p:txBody>
          <a:bodyPr wrap="square"/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In the afteroon, you get to try this on your SPECIES!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407194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BE8CD-E978-4576-81AB-62CCB3A1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6" name="Espaço Reservado para Texto Vertical 5">
            <a:extLst>
              <a:ext uri="{FF2B5EF4-FFF2-40B4-BE49-F238E27FC236}">
                <a16:creationId xmlns:a16="http://schemas.microsoft.com/office/drawing/2014/main" id="{7599D529-1CC8-4A34-9F12-7B0853B4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0231016" cy="5199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Two “</a:t>
            </a:r>
            <a:r>
              <a:rPr lang="pt-PT" i="1" dirty="0"/>
              <a:t>competing</a:t>
            </a:r>
            <a:r>
              <a:rPr lang="pt-PT" dirty="0"/>
              <a:t>” approaches: Focus will be </a:t>
            </a:r>
            <a:r>
              <a:rPr lang="pt-PT" b="1" dirty="0"/>
              <a:t>on </a:t>
            </a:r>
            <a:r>
              <a:rPr lang="pt-PT" b="1" i="1" dirty="0">
                <a:solidFill>
                  <a:srgbClr val="FF0000"/>
                </a:solidFill>
              </a:rPr>
              <a:t>Probabilistic models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0D3A8B-0913-4AA8-BC0B-F3D9B957A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1026" name="Picture 2" descr="Habitat Suitability Modeling | NatureServe">
            <a:extLst>
              <a:ext uri="{FF2B5EF4-FFF2-40B4-BE49-F238E27FC236}">
                <a16:creationId xmlns:a16="http://schemas.microsoft.com/office/drawing/2014/main" id="{DD1A7269-819F-4ACD-8446-EB7373DDE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6"/>
          <a:stretch/>
        </p:blipFill>
        <p:spPr bwMode="auto">
          <a:xfrm>
            <a:off x="6936742" y="2492896"/>
            <a:ext cx="4950564" cy="30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1F91E9B-834A-4151-8F59-C5B8EAFD2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04" y="2575029"/>
            <a:ext cx="4842140" cy="275612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3A9A4F1-4C18-4B2C-86E0-256366DF6A85}"/>
              </a:ext>
            </a:extLst>
          </p:cNvPr>
          <p:cNvSpPr txBox="1"/>
          <p:nvPr/>
        </p:nvSpPr>
        <p:spPr>
          <a:xfrm>
            <a:off x="6945597" y="5515960"/>
            <a:ext cx="506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4"/>
              </a:rPr>
              <a:t>https://www.natureserve.org/conservation-tools/habitat-suitability-modeling</a:t>
            </a:r>
            <a:endParaRPr lang="pt-PT" sz="12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E9364E-7F73-41C9-B710-EF1F32467DD9}"/>
              </a:ext>
            </a:extLst>
          </p:cNvPr>
          <p:cNvSpPr txBox="1"/>
          <p:nvPr/>
        </p:nvSpPr>
        <p:spPr>
          <a:xfrm>
            <a:off x="698575" y="5515960"/>
            <a:ext cx="50680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5"/>
              </a:rPr>
              <a:t>https://doi.org/10.1016/j.biocon.2017.04.013</a:t>
            </a:r>
            <a:endParaRPr lang="pt-PT" sz="1200" dirty="0"/>
          </a:p>
        </p:txBody>
      </p:sp>
      <p:sp>
        <p:nvSpPr>
          <p:cNvPr id="12" name="Espaço Reservado para Texto Vertical 5">
            <a:extLst>
              <a:ext uri="{FF2B5EF4-FFF2-40B4-BE49-F238E27FC236}">
                <a16:creationId xmlns:a16="http://schemas.microsoft.com/office/drawing/2014/main" id="{2E59C7D6-9CCB-411E-941A-4B781E0039EF}"/>
              </a:ext>
            </a:extLst>
          </p:cNvPr>
          <p:cNvSpPr txBox="1">
            <a:spLocks/>
          </p:cNvSpPr>
          <p:nvPr/>
        </p:nvSpPr>
        <p:spPr>
          <a:xfrm>
            <a:off x="1594439" y="2080018"/>
            <a:ext cx="2808312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Mechanistic models</a:t>
            </a:r>
            <a:endParaRPr lang="en-GB" i="1" dirty="0"/>
          </a:p>
        </p:txBody>
      </p:sp>
      <p:sp>
        <p:nvSpPr>
          <p:cNvPr id="13" name="Espaço Reservado para Texto Vertical 5">
            <a:extLst>
              <a:ext uri="{FF2B5EF4-FFF2-40B4-BE49-F238E27FC236}">
                <a16:creationId xmlns:a16="http://schemas.microsoft.com/office/drawing/2014/main" id="{5B889BE2-0984-45D8-B73A-965837178BF6}"/>
              </a:ext>
            </a:extLst>
          </p:cNvPr>
          <p:cNvSpPr txBox="1">
            <a:spLocks/>
          </p:cNvSpPr>
          <p:nvPr/>
        </p:nvSpPr>
        <p:spPr>
          <a:xfrm>
            <a:off x="8007868" y="2080018"/>
            <a:ext cx="2808312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Probabilistic models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64130126"/>
      </p:ext>
    </p:extLst>
  </p:cSld>
  <p:clrMapOvr>
    <a:masterClrMapping/>
  </p:clrMapOvr>
  <p:transition spd="slow"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101770D-1BB4-4C3F-BB55-60E8820B88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FA4FD6-1DD7-4B36-BA4A-953EB8E1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Setting up MAXENT &amp; JAVA</a:t>
            </a:r>
            <a:endParaRPr lang="en-GB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E0CBAD2-2EAA-4585-BCAC-D675D8099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50</a:t>
            </a:fld>
            <a:endParaRPr lang="nl-NL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40DCEAD6-02E7-41E3-8C7F-A8AC3F0380F3}"/>
              </a:ext>
            </a:extLst>
          </p:cNvPr>
          <p:cNvSpPr txBox="1">
            <a:spLocks/>
          </p:cNvSpPr>
          <p:nvPr/>
        </p:nvSpPr>
        <p:spPr>
          <a:xfrm>
            <a:off x="5091063" y="2833978"/>
            <a:ext cx="7136492" cy="1656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And starting by Downloading the climate data during lunch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64925946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F0830-CFDC-469F-ACDC-7F639FED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Setting up Java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0F1E6C1-3A8F-4816-BEEB-79E6295F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7710736" cy="5056484"/>
          </a:xfrm>
        </p:spPr>
        <p:txBody>
          <a:bodyPr/>
          <a:lstStyle/>
          <a:p>
            <a:r>
              <a:rPr lang="pt-PT" dirty="0"/>
              <a:t>For Java:</a:t>
            </a:r>
          </a:p>
          <a:p>
            <a:pPr marL="704850" lvl="1" indent="-342900">
              <a:buFont typeface="+mj-lt"/>
              <a:buAutoNum type="arabicPeriod"/>
            </a:pPr>
            <a:r>
              <a:rPr lang="pt-PT" dirty="0"/>
              <a:t>Go to </a:t>
            </a:r>
            <a:r>
              <a:rPr lang="pt-PT" dirty="0">
                <a:hlinkClick r:id="rId2"/>
              </a:rPr>
              <a:t>https://www.java.com/en/download/help/download_options.xml</a:t>
            </a:r>
            <a:endParaRPr lang="pt-PT" dirty="0"/>
          </a:p>
          <a:p>
            <a:pPr marL="704850" lvl="1" indent="-342900">
              <a:buFont typeface="+mj-lt"/>
              <a:buAutoNum type="arabicPeriod"/>
            </a:pPr>
            <a:r>
              <a:rPr lang="en-GB" dirty="0"/>
              <a:t>Follow the steps to download and install the software for your operating system</a:t>
            </a:r>
          </a:p>
          <a:p>
            <a:pPr marL="704850" lvl="1" indent="-342900">
              <a:buFont typeface="+mj-lt"/>
              <a:buAutoNum type="arabicPeriod"/>
            </a:pPr>
            <a:r>
              <a:rPr lang="en-GB" dirty="0"/>
              <a:t>Unsure about your OS? In windows, go to your system properties:</a:t>
            </a:r>
          </a:p>
          <a:p>
            <a:pPr marL="704850" lvl="1" indent="-3429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Check Java installation:</a:t>
            </a:r>
          </a:p>
          <a:p>
            <a:pPr marL="704850" lvl="1" indent="-342900">
              <a:buFont typeface="+mj-lt"/>
              <a:buAutoNum type="arabicPeriod"/>
            </a:pPr>
            <a:r>
              <a:rPr lang="en-GB" dirty="0"/>
              <a:t>Go to the search box and write “Command line” (or in your own OS language)</a:t>
            </a:r>
          </a:p>
          <a:p>
            <a:pPr marL="704850" lvl="1" indent="-342900">
              <a:buFont typeface="+mj-lt"/>
              <a:buAutoNum type="arabicPeriod"/>
            </a:pPr>
            <a:r>
              <a:rPr lang="en-GB" dirty="0"/>
              <a:t>On the DOS box that opens, type: java – version</a:t>
            </a:r>
          </a:p>
          <a:p>
            <a:pPr marL="704850" lvl="1" indent="-342900">
              <a:buFont typeface="+mj-lt"/>
              <a:buAutoNum type="arabicPeriod"/>
            </a:pPr>
            <a:endParaRPr lang="en-GB" dirty="0"/>
          </a:p>
          <a:p>
            <a:pPr marL="704850" lvl="1" indent="-342900">
              <a:buFont typeface="+mj-lt"/>
              <a:buAutoNum type="arabicPeriod"/>
            </a:pPr>
            <a:endParaRPr lang="en-GB" dirty="0"/>
          </a:p>
          <a:p>
            <a:pPr marL="704850" lvl="1" indent="-342900">
              <a:buFont typeface="+mj-lt"/>
              <a:buAutoNum type="arabicPeriod"/>
            </a:pPr>
            <a:endParaRPr lang="en-GB" dirty="0"/>
          </a:p>
          <a:p>
            <a:pPr marL="704850" lvl="1" indent="-342900">
              <a:buFont typeface="+mj-lt"/>
              <a:buAutoNum type="arabicPeriod"/>
            </a:pPr>
            <a:endParaRPr lang="en-GB" dirty="0"/>
          </a:p>
          <a:p>
            <a:pPr marL="704850" lvl="1" indent="-342900">
              <a:buFont typeface="+mj-lt"/>
              <a:buAutoNum type="arabicPeriod"/>
            </a:pPr>
            <a:r>
              <a:rPr lang="en-GB" dirty="0"/>
              <a:t>If all is well, you will have a similar output</a:t>
            </a:r>
          </a:p>
          <a:p>
            <a:pPr lvl="1"/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70A538-C14E-44C0-A38E-BF49198C0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51</a:t>
            </a:fld>
            <a:endParaRPr lang="nl-NL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5FE6D5E-2C00-45F2-9B2A-E0584FBE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882" y="1484784"/>
            <a:ext cx="3296957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ED140D-C121-47F4-A099-A4F1E7894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804" y="3429000"/>
            <a:ext cx="2498381" cy="264509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14BC9A-4073-4403-B3F3-426A055C4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623" y="4437112"/>
            <a:ext cx="3947939" cy="12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5611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D4CA98-B46E-4C43-8834-45560E1AF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Setting up MAXENT: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A7B56F-E97B-4AC8-BB5F-01C514EBE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0159008" cy="4795836"/>
          </a:xfrm>
        </p:spPr>
        <p:txBody>
          <a:bodyPr>
            <a:normAutofit fontScale="85000" lnSpcReduction="20000"/>
          </a:bodyPr>
          <a:lstStyle/>
          <a:p>
            <a:r>
              <a:rPr lang="pt-PT" dirty="0"/>
              <a:t>Go to </a:t>
            </a:r>
            <a:r>
              <a:rPr lang="pt-PT" dirty="0">
                <a:hlinkClick r:id="rId2"/>
              </a:rPr>
              <a:t>https://biodiversityinformatics.amnh.org/open_source/maxent/</a:t>
            </a:r>
            <a:endParaRPr lang="pt-PT" dirty="0"/>
          </a:p>
          <a:p>
            <a:endParaRPr lang="en-GB" dirty="0"/>
          </a:p>
          <a:p>
            <a:r>
              <a:rPr lang="en-GB" dirty="0"/>
              <a:t>Tell them a bit about yourself</a:t>
            </a:r>
          </a:p>
          <a:p>
            <a:pPr lvl="1"/>
            <a:r>
              <a:rPr lang="en-GB" dirty="0"/>
              <a:t>You can lie, but remember it is a sin</a:t>
            </a:r>
          </a:p>
          <a:p>
            <a:pPr lvl="1"/>
            <a:endParaRPr lang="en-GB" dirty="0"/>
          </a:p>
          <a:p>
            <a:r>
              <a:rPr lang="en-GB" dirty="0"/>
              <a:t>Download the software and unzip it to a folder</a:t>
            </a:r>
          </a:p>
          <a:p>
            <a:endParaRPr lang="en-GB" dirty="0"/>
          </a:p>
          <a:p>
            <a:r>
              <a:rPr lang="en-GB" dirty="0"/>
              <a:t>Click on the .Jar file to activate</a:t>
            </a:r>
          </a:p>
          <a:p>
            <a:endParaRPr lang="en-GB" dirty="0"/>
          </a:p>
          <a:p>
            <a:r>
              <a:rPr lang="en-GB" dirty="0"/>
              <a:t>If you see the screen, should be fine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PS: Would be nice to cite them on your report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F47643F-4369-4008-8EDD-6597E6BB14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52</a:t>
            </a:fld>
            <a:endParaRPr lang="nl-NL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D3572C-325A-4C54-8358-A7C56BDE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473" y="1700630"/>
            <a:ext cx="3402132" cy="19542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99B2C89-A067-4FED-8903-E48C31938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455" y="3897633"/>
            <a:ext cx="298833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8272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27E1CC-D923-4C59-A402-1056D5FE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Downloading the climate data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B3EB404-C145-4C06-AF09-BD362FC57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1599168" cy="4795836"/>
          </a:xfrm>
        </p:spPr>
        <p:txBody>
          <a:bodyPr/>
          <a:lstStyle/>
          <a:p>
            <a:r>
              <a:rPr lang="pt-PT" dirty="0"/>
              <a:t>Go to the manual</a:t>
            </a:r>
          </a:p>
          <a:p>
            <a:pPr lvl="1"/>
            <a:r>
              <a:rPr lang="pt-PT" dirty="0"/>
              <a:t>It’s already in brightspace!</a:t>
            </a:r>
          </a:p>
          <a:p>
            <a:pPr lvl="1"/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Follow the steps to download the climate data detailed there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 marL="0" indent="0">
              <a:buNone/>
            </a:pPr>
            <a:r>
              <a:rPr lang="pt-PT" dirty="0"/>
              <a:t>In summary:</a:t>
            </a:r>
          </a:p>
          <a:p>
            <a:r>
              <a:rPr lang="pt-PT" dirty="0"/>
              <a:t>Go to </a:t>
            </a:r>
            <a:r>
              <a:rPr lang="pt-PT" dirty="0">
                <a:hlinkClick r:id="rId2"/>
              </a:rPr>
              <a:t>https://www.worldclim.org/</a:t>
            </a:r>
            <a:endParaRPr lang="pt-PT" dirty="0"/>
          </a:p>
          <a:p>
            <a:r>
              <a:rPr lang="pt-PT" dirty="0"/>
              <a:t>Download:</a:t>
            </a:r>
          </a:p>
          <a:p>
            <a:pPr lvl="1"/>
            <a:r>
              <a:rPr lang="pt-PT" dirty="0"/>
              <a:t>Historical bioclimatic data (bio 5m) at 5 minutes resolution</a:t>
            </a:r>
          </a:p>
          <a:p>
            <a:pPr lvl="1"/>
            <a:r>
              <a:rPr lang="en-GB" dirty="0"/>
              <a:t>Future scenario bioclimatic data (</a:t>
            </a:r>
            <a:r>
              <a:rPr lang="en-GB" dirty="0" err="1"/>
              <a:t>bc</a:t>
            </a:r>
            <a:r>
              <a:rPr lang="en-GB" dirty="0"/>
              <a:t>) data: IPSL-CM6A-LR / SSP370 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4762BE7-24A4-49B4-87F0-6479E005E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386114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BE8CD-E978-4576-81AB-62CCB3A1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6" name="Espaço Reservado para Texto Vertical 5">
            <a:extLst>
              <a:ext uri="{FF2B5EF4-FFF2-40B4-BE49-F238E27FC236}">
                <a16:creationId xmlns:a16="http://schemas.microsoft.com/office/drawing/2014/main" id="{7599D529-1CC8-4A34-9F12-7B0853B420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6"/>
            <a:ext cx="10159008" cy="51998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Two “</a:t>
            </a:r>
            <a:r>
              <a:rPr lang="pt-PT" i="1" dirty="0"/>
              <a:t>competing</a:t>
            </a:r>
            <a:r>
              <a:rPr lang="pt-PT" dirty="0"/>
              <a:t>” approaches: Focus will be </a:t>
            </a:r>
            <a:r>
              <a:rPr lang="pt-PT" b="1" dirty="0"/>
              <a:t>on </a:t>
            </a:r>
            <a:r>
              <a:rPr lang="pt-PT" b="1" i="1" dirty="0">
                <a:solidFill>
                  <a:srgbClr val="FF0000"/>
                </a:solidFill>
              </a:rPr>
              <a:t>Probabilistic models</a:t>
            </a:r>
            <a:endParaRPr lang="en-GB" b="1" i="1" dirty="0">
              <a:solidFill>
                <a:srgbClr val="FF000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10D3A8B-0913-4AA8-BC0B-F3D9B957AC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6</a:t>
            </a:fld>
            <a:endParaRPr lang="nl-NL"/>
          </a:p>
        </p:txBody>
      </p:sp>
      <p:sp>
        <p:nvSpPr>
          <p:cNvPr id="12" name="Espaço Reservado para Texto Vertical 5">
            <a:extLst>
              <a:ext uri="{FF2B5EF4-FFF2-40B4-BE49-F238E27FC236}">
                <a16:creationId xmlns:a16="http://schemas.microsoft.com/office/drawing/2014/main" id="{2E59C7D6-9CCB-411E-941A-4B781E0039EF}"/>
              </a:ext>
            </a:extLst>
          </p:cNvPr>
          <p:cNvSpPr txBox="1">
            <a:spLocks/>
          </p:cNvSpPr>
          <p:nvPr/>
        </p:nvSpPr>
        <p:spPr>
          <a:xfrm>
            <a:off x="1594439" y="2080018"/>
            <a:ext cx="2808312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Mechanistic models</a:t>
            </a:r>
            <a:endParaRPr lang="en-GB" i="1" dirty="0"/>
          </a:p>
        </p:txBody>
      </p:sp>
      <p:sp>
        <p:nvSpPr>
          <p:cNvPr id="13" name="Espaço Reservado para Texto Vertical 5">
            <a:extLst>
              <a:ext uri="{FF2B5EF4-FFF2-40B4-BE49-F238E27FC236}">
                <a16:creationId xmlns:a16="http://schemas.microsoft.com/office/drawing/2014/main" id="{5B889BE2-0984-45D8-B73A-965837178BF6}"/>
              </a:ext>
            </a:extLst>
          </p:cNvPr>
          <p:cNvSpPr txBox="1">
            <a:spLocks/>
          </p:cNvSpPr>
          <p:nvPr/>
        </p:nvSpPr>
        <p:spPr>
          <a:xfrm>
            <a:off x="8007868" y="2080018"/>
            <a:ext cx="2808312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Probabilistic models</a:t>
            </a:r>
            <a:endParaRPr lang="en-GB" i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1657F7-D9C8-4FBE-8397-5274CF8946C7}"/>
              </a:ext>
            </a:extLst>
          </p:cNvPr>
          <p:cNvSpPr/>
          <p:nvPr/>
        </p:nvSpPr>
        <p:spPr>
          <a:xfrm>
            <a:off x="1490663" y="4077072"/>
            <a:ext cx="2304256" cy="684987"/>
          </a:xfrm>
          <a:prstGeom prst="rect">
            <a:avLst/>
          </a:prstGeom>
          <a:solidFill>
            <a:srgbClr val="0011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Programming</a:t>
            </a:r>
            <a:endParaRPr lang="en-GB" dirty="0"/>
          </a:p>
        </p:txBody>
      </p:sp>
      <p:sp>
        <p:nvSpPr>
          <p:cNvPr id="14" name="Espaço Reservado para Texto Vertical 5">
            <a:extLst>
              <a:ext uri="{FF2B5EF4-FFF2-40B4-BE49-F238E27FC236}">
                <a16:creationId xmlns:a16="http://schemas.microsoft.com/office/drawing/2014/main" id="{B800D853-9DC9-4AEB-9CDF-5D20C5314FD7}"/>
              </a:ext>
            </a:extLst>
          </p:cNvPr>
          <p:cNvSpPr txBox="1">
            <a:spLocks/>
          </p:cNvSpPr>
          <p:nvPr/>
        </p:nvSpPr>
        <p:spPr>
          <a:xfrm>
            <a:off x="1202631" y="2907200"/>
            <a:ext cx="1119064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Data</a:t>
            </a:r>
            <a:endParaRPr lang="en-GB" i="1" dirty="0"/>
          </a:p>
        </p:txBody>
      </p:sp>
      <p:sp>
        <p:nvSpPr>
          <p:cNvPr id="15" name="Espaço Reservado para Texto Vertical 5">
            <a:extLst>
              <a:ext uri="{FF2B5EF4-FFF2-40B4-BE49-F238E27FC236}">
                <a16:creationId xmlns:a16="http://schemas.microsoft.com/office/drawing/2014/main" id="{1E1BB7A7-005E-4029-9124-F13674AACE75}"/>
              </a:ext>
            </a:extLst>
          </p:cNvPr>
          <p:cNvSpPr txBox="1">
            <a:spLocks/>
          </p:cNvSpPr>
          <p:nvPr/>
        </p:nvSpPr>
        <p:spPr>
          <a:xfrm>
            <a:off x="3539951" y="2907200"/>
            <a:ext cx="1452368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f(A,B,M)</a:t>
            </a:r>
            <a:endParaRPr lang="en-GB" i="1" dirty="0"/>
          </a:p>
        </p:txBody>
      </p:sp>
      <p:sp>
        <p:nvSpPr>
          <p:cNvPr id="16" name="Espaço Reservado para Texto Vertical 5">
            <a:extLst>
              <a:ext uri="{FF2B5EF4-FFF2-40B4-BE49-F238E27FC236}">
                <a16:creationId xmlns:a16="http://schemas.microsoft.com/office/drawing/2014/main" id="{5C3E9B41-782E-4A18-8764-A35DDCB6D2D6}"/>
              </a:ext>
            </a:extLst>
          </p:cNvPr>
          <p:cNvSpPr txBox="1">
            <a:spLocks/>
          </p:cNvSpPr>
          <p:nvPr/>
        </p:nvSpPr>
        <p:spPr>
          <a:xfrm>
            <a:off x="2174733" y="5719153"/>
            <a:ext cx="1119064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Results</a:t>
            </a:r>
            <a:endParaRPr lang="en-GB" i="1" dirty="0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44CB475A-2EC6-41FC-BA2E-9BDFD2166D26}"/>
              </a:ext>
            </a:extLst>
          </p:cNvPr>
          <p:cNvSpPr/>
          <p:nvPr/>
        </p:nvSpPr>
        <p:spPr>
          <a:xfrm rot="3903410">
            <a:off x="1673792" y="3510620"/>
            <a:ext cx="653953" cy="288032"/>
          </a:xfrm>
          <a:prstGeom prst="rightArrow">
            <a:avLst/>
          </a:prstGeom>
          <a:solidFill>
            <a:srgbClr val="0011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589C46EE-8322-4432-92AB-AB86525EF617}"/>
              </a:ext>
            </a:extLst>
          </p:cNvPr>
          <p:cNvSpPr/>
          <p:nvPr/>
        </p:nvSpPr>
        <p:spPr>
          <a:xfrm rot="6954411">
            <a:off x="3142246" y="3510446"/>
            <a:ext cx="653953" cy="288032"/>
          </a:xfrm>
          <a:prstGeom prst="rightArrow">
            <a:avLst/>
          </a:prstGeom>
          <a:solidFill>
            <a:srgbClr val="0011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7B381AA7-67E5-48CE-96D3-E44FAC030D93}"/>
              </a:ext>
            </a:extLst>
          </p:cNvPr>
          <p:cNvSpPr/>
          <p:nvPr/>
        </p:nvSpPr>
        <p:spPr>
          <a:xfrm rot="5400000">
            <a:off x="2407288" y="5096590"/>
            <a:ext cx="653953" cy="288032"/>
          </a:xfrm>
          <a:prstGeom prst="rightArrow">
            <a:avLst/>
          </a:prstGeom>
          <a:solidFill>
            <a:srgbClr val="001158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75BA7AB-7E09-4A3A-B571-7A1AFCE02E17}"/>
              </a:ext>
            </a:extLst>
          </p:cNvPr>
          <p:cNvSpPr/>
          <p:nvPr/>
        </p:nvSpPr>
        <p:spPr>
          <a:xfrm>
            <a:off x="8007868" y="4077072"/>
            <a:ext cx="2304256" cy="684987"/>
          </a:xfrm>
          <a:prstGeom prst="rect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/>
              <a:t>Machine Learning</a:t>
            </a:r>
            <a:endParaRPr lang="en-GB" dirty="0"/>
          </a:p>
        </p:txBody>
      </p:sp>
      <p:sp>
        <p:nvSpPr>
          <p:cNvPr id="27" name="Espaço Reservado para Texto Vertical 5">
            <a:extLst>
              <a:ext uri="{FF2B5EF4-FFF2-40B4-BE49-F238E27FC236}">
                <a16:creationId xmlns:a16="http://schemas.microsoft.com/office/drawing/2014/main" id="{81FC7198-3EDE-47D7-8DEF-907EC42CAD1D}"/>
              </a:ext>
            </a:extLst>
          </p:cNvPr>
          <p:cNvSpPr txBox="1">
            <a:spLocks/>
          </p:cNvSpPr>
          <p:nvPr/>
        </p:nvSpPr>
        <p:spPr>
          <a:xfrm>
            <a:off x="7719836" y="2907200"/>
            <a:ext cx="1119064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Data</a:t>
            </a:r>
            <a:endParaRPr lang="en-GB" i="1" dirty="0"/>
          </a:p>
        </p:txBody>
      </p:sp>
      <p:sp>
        <p:nvSpPr>
          <p:cNvPr id="28" name="Espaço Reservado para Texto Vertical 5">
            <a:extLst>
              <a:ext uri="{FF2B5EF4-FFF2-40B4-BE49-F238E27FC236}">
                <a16:creationId xmlns:a16="http://schemas.microsoft.com/office/drawing/2014/main" id="{3000C09B-7DAA-4704-9F3F-869ECEADAE0C}"/>
              </a:ext>
            </a:extLst>
          </p:cNvPr>
          <p:cNvSpPr txBox="1">
            <a:spLocks/>
          </p:cNvSpPr>
          <p:nvPr/>
        </p:nvSpPr>
        <p:spPr>
          <a:xfrm>
            <a:off x="10057156" y="2907200"/>
            <a:ext cx="1452368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Results</a:t>
            </a:r>
            <a:endParaRPr lang="en-GB" i="1" dirty="0"/>
          </a:p>
        </p:txBody>
      </p:sp>
      <p:sp>
        <p:nvSpPr>
          <p:cNvPr id="29" name="Espaço Reservado para Texto Vertical 5">
            <a:extLst>
              <a:ext uri="{FF2B5EF4-FFF2-40B4-BE49-F238E27FC236}">
                <a16:creationId xmlns:a16="http://schemas.microsoft.com/office/drawing/2014/main" id="{5877EA00-5DA9-454B-8FA5-9BFE16432942}"/>
              </a:ext>
            </a:extLst>
          </p:cNvPr>
          <p:cNvSpPr txBox="1">
            <a:spLocks/>
          </p:cNvSpPr>
          <p:nvPr/>
        </p:nvSpPr>
        <p:spPr>
          <a:xfrm>
            <a:off x="8691937" y="5719153"/>
            <a:ext cx="1799726" cy="519980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/>
              <a:t>f</a:t>
            </a:r>
            <a:r>
              <a:rPr lang="pt-PT" i="1" baseline="-25000" dirty="0"/>
              <a:t>aprox</a:t>
            </a:r>
            <a:r>
              <a:rPr lang="pt-PT" i="1" dirty="0"/>
              <a:t>(A,B,M)</a:t>
            </a:r>
            <a:endParaRPr lang="en-GB" i="1" dirty="0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768C703A-3A0B-4CFF-99F0-741E8689CF88}"/>
              </a:ext>
            </a:extLst>
          </p:cNvPr>
          <p:cNvSpPr/>
          <p:nvPr/>
        </p:nvSpPr>
        <p:spPr>
          <a:xfrm rot="3903410">
            <a:off x="8190997" y="3510620"/>
            <a:ext cx="653953" cy="288032"/>
          </a:xfrm>
          <a:prstGeom prst="rightArrow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C715F35A-1ED6-4CDB-8CDA-24F403A425A3}"/>
              </a:ext>
            </a:extLst>
          </p:cNvPr>
          <p:cNvSpPr/>
          <p:nvPr/>
        </p:nvSpPr>
        <p:spPr>
          <a:xfrm rot="6954411">
            <a:off x="9659451" y="3510446"/>
            <a:ext cx="653953" cy="288032"/>
          </a:xfrm>
          <a:prstGeom prst="rightArrow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F601E489-3DFB-451A-830A-7049187A2F4E}"/>
              </a:ext>
            </a:extLst>
          </p:cNvPr>
          <p:cNvSpPr/>
          <p:nvPr/>
        </p:nvSpPr>
        <p:spPr>
          <a:xfrm rot="5400000">
            <a:off x="8924493" y="5096590"/>
            <a:ext cx="653953" cy="288032"/>
          </a:xfrm>
          <a:prstGeom prst="rightArrow">
            <a:avLst/>
          </a:prstGeom>
          <a:solidFill>
            <a:srgbClr val="0011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E47CF3-DCDE-462B-9702-F3D705F180C6}"/>
              </a:ext>
            </a:extLst>
          </p:cNvPr>
          <p:cNvSpPr/>
          <p:nvPr/>
        </p:nvSpPr>
        <p:spPr>
          <a:xfrm>
            <a:off x="8158558" y="5574640"/>
            <a:ext cx="2657621" cy="684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F5716CFB-E974-498A-B3DC-9F7994400E8C}"/>
              </a:ext>
            </a:extLst>
          </p:cNvPr>
          <p:cNvSpPr/>
          <p:nvPr/>
        </p:nvSpPr>
        <p:spPr>
          <a:xfrm>
            <a:off x="3291479" y="2662117"/>
            <a:ext cx="1827868" cy="761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Espaço Reservado para Texto Vertical 5">
            <a:extLst>
              <a:ext uri="{FF2B5EF4-FFF2-40B4-BE49-F238E27FC236}">
                <a16:creationId xmlns:a16="http://schemas.microsoft.com/office/drawing/2014/main" id="{A9B77052-AA35-4C4A-A226-7C5B4509AD02}"/>
              </a:ext>
            </a:extLst>
          </p:cNvPr>
          <p:cNvSpPr txBox="1">
            <a:spLocks/>
          </p:cNvSpPr>
          <p:nvPr/>
        </p:nvSpPr>
        <p:spPr>
          <a:xfrm>
            <a:off x="5187143" y="3999853"/>
            <a:ext cx="2304256" cy="1054298"/>
          </a:xfrm>
          <a:prstGeom prst="rect">
            <a:avLst/>
          </a:prstGeom>
          <a:noFill/>
        </p:spPr>
        <p:txBody>
          <a:bodyPr vert="horz" wrap="none" lIns="0" tIns="0" rIns="0" bIns="0" rtlCol="0">
            <a:normAutofit/>
          </a:bodyPr>
          <a:lstStyle>
            <a:lvl1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361950" indent="-361950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bg2"/>
              </a:buClr>
              <a:buFont typeface="+mj-lt"/>
              <a:buAutoNum type="arabicPeriod"/>
              <a:tabLst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i="1" dirty="0">
                <a:solidFill>
                  <a:srgbClr val="FF0000"/>
                </a:solidFill>
              </a:rPr>
              <a:t>Ecological </a:t>
            </a:r>
          </a:p>
          <a:p>
            <a:pPr marL="0" indent="0">
              <a:buNone/>
            </a:pPr>
            <a:r>
              <a:rPr lang="pt-PT" i="1" dirty="0">
                <a:solidFill>
                  <a:srgbClr val="FF0000"/>
                </a:solidFill>
              </a:rPr>
              <a:t>knowledge?</a:t>
            </a:r>
            <a:endParaRPr lang="en-GB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878558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9E8D33E-E123-4975-8F99-BD6ED04F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C43B86F-C4E4-4187-B833-656C4A6C1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9" name="Picture 2" descr="Ecological theory of species distribution models : BCCVL">
            <a:extLst>
              <a:ext uri="{FF2B5EF4-FFF2-40B4-BE49-F238E27FC236}">
                <a16:creationId xmlns:a16="http://schemas.microsoft.com/office/drawing/2014/main" id="{1D3318C6-27C7-45AF-80A8-39B2F24EB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51" y="1892355"/>
            <a:ext cx="4222421" cy="369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pecies distribution modelling predictions of relative occurrence... |  Download Scientific Diagram">
            <a:extLst>
              <a:ext uri="{FF2B5EF4-FFF2-40B4-BE49-F238E27FC236}">
                <a16:creationId xmlns:a16="http://schemas.microsoft.com/office/drawing/2014/main" id="{BD5D0DFE-DFAC-4C34-B586-B593983A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58" y="1892355"/>
            <a:ext cx="4021822" cy="351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6D5E852-2C84-46A7-BF31-82B170CB160A}"/>
              </a:ext>
            </a:extLst>
          </p:cNvPr>
          <p:cNvSpPr/>
          <p:nvPr/>
        </p:nvSpPr>
        <p:spPr>
          <a:xfrm>
            <a:off x="4704972" y="3207186"/>
            <a:ext cx="1970267" cy="615820"/>
          </a:xfrm>
          <a:prstGeom prst="rightArrow">
            <a:avLst/>
          </a:prstGeom>
          <a:solidFill>
            <a:srgbClr val="00115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BB6F0DF-67EC-4DBC-ABAE-EDBA4B0E0721}"/>
              </a:ext>
            </a:extLst>
          </p:cNvPr>
          <p:cNvSpPr txBox="1"/>
          <p:nvPr/>
        </p:nvSpPr>
        <p:spPr>
          <a:xfrm>
            <a:off x="7116994" y="5589653"/>
            <a:ext cx="3638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/>
              <a:t>From: </a:t>
            </a:r>
            <a:r>
              <a:rPr lang="pt-PT" sz="1200" dirty="0">
                <a:hlinkClick r:id="rId4"/>
              </a:rPr>
              <a:t>https://doi.org/10.4404/hystrix-27.1-11678</a:t>
            </a:r>
            <a:endParaRPr lang="pt-PT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96C38DB-4C54-485E-AEAD-D3D689B04092}"/>
                  </a:ext>
                </a:extLst>
              </p:cNvPr>
              <p:cNvSpPr txBox="1"/>
              <p:nvPr/>
            </p:nvSpPr>
            <p:spPr>
              <a:xfrm>
                <a:off x="4587007" y="2795016"/>
                <a:ext cx="1970267" cy="2610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1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PT" b="0" i="1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96C38DB-4C54-485E-AEAD-D3D689B04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007" y="2795016"/>
                <a:ext cx="1970267" cy="261054"/>
              </a:xfrm>
              <a:prstGeom prst="rect">
                <a:avLst/>
              </a:prstGeom>
              <a:blipFill>
                <a:blip r:embed="rId5"/>
                <a:stretch>
                  <a:fillRect t="-2381" b="-45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34784B-00FC-4DE1-8D08-FB0D8E32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5258" y="1412776"/>
            <a:ext cx="4574517" cy="4355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/>
              <a:t>Geographic space - EN projected by f(A,B,M)</a:t>
            </a:r>
            <a:endParaRPr lang="en-GB" dirty="0"/>
          </a:p>
        </p:txBody>
      </p:sp>
      <p:sp>
        <p:nvSpPr>
          <p:cNvPr id="14" name="Espaço Reservado para Texto 2">
            <a:extLst>
              <a:ext uri="{FF2B5EF4-FFF2-40B4-BE49-F238E27FC236}">
                <a16:creationId xmlns:a16="http://schemas.microsoft.com/office/drawing/2014/main" id="{28F6442C-FAB6-4E54-BD73-DB55F6B6282E}"/>
              </a:ext>
            </a:extLst>
          </p:cNvPr>
          <p:cNvSpPr txBox="1">
            <a:spLocks/>
          </p:cNvSpPr>
          <p:nvPr/>
        </p:nvSpPr>
        <p:spPr>
          <a:xfrm>
            <a:off x="1357710" y="1460307"/>
            <a:ext cx="2888264" cy="4320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/>
              <a:t>Environmental space – EN</a:t>
            </a:r>
            <a:endParaRPr lang="en-GB" dirty="0"/>
          </a:p>
        </p:txBody>
      </p:sp>
      <p:sp>
        <p:nvSpPr>
          <p:cNvPr id="16" name="Espaço Reservado para Texto 2">
            <a:extLst>
              <a:ext uri="{FF2B5EF4-FFF2-40B4-BE49-F238E27FC236}">
                <a16:creationId xmlns:a16="http://schemas.microsoft.com/office/drawing/2014/main" id="{42E8483C-B823-48F0-83FC-CE381C18FEE6}"/>
              </a:ext>
            </a:extLst>
          </p:cNvPr>
          <p:cNvSpPr txBox="1">
            <a:spLocks/>
          </p:cNvSpPr>
          <p:nvPr/>
        </p:nvSpPr>
        <p:spPr>
          <a:xfrm>
            <a:off x="1941901" y="6089656"/>
            <a:ext cx="8314545" cy="4320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solidFill>
                  <a:srgbClr val="FF0000"/>
                </a:solidFill>
              </a:rPr>
              <a:t>If the EN was a simple n-dimentional surface... It would be easy....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80405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34C28-4512-4FAB-8C2C-F3D30663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BFFF95-44DF-45C6-BE4F-A4742D166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7"/>
            <a:ext cx="7448135" cy="1182198"/>
          </a:xfrm>
        </p:spPr>
        <p:txBody>
          <a:bodyPr wrap="square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Machine learning:</a:t>
            </a:r>
          </a:p>
          <a:p>
            <a:pPr lvl="1"/>
            <a:r>
              <a:rPr lang="pt-PT" dirty="0"/>
              <a:t>At the core: learning a mapping function</a:t>
            </a:r>
          </a:p>
          <a:p>
            <a:pPr lvl="1"/>
            <a:r>
              <a:rPr lang="pt-PT" dirty="0"/>
              <a:t>Mapping function: “arbitrary” function </a:t>
            </a:r>
            <a:r>
              <a:rPr lang="en-GB" dirty="0"/>
              <a:t>Translates/transforms input values from one domain to another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68B72C-DC2F-42EA-B0D7-8B5F6BAF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9" name="Picture 2" descr="Image result for mapping function&quot;">
            <a:extLst>
              <a:ext uri="{FF2B5EF4-FFF2-40B4-BE49-F238E27FC236}">
                <a16:creationId xmlns:a16="http://schemas.microsoft.com/office/drawing/2014/main" id="{2BC3766D-7CD3-4980-8EE6-767345CC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48" y="1689211"/>
            <a:ext cx="1708518" cy="11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/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b="0" i="0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input</m:t>
                          </m:r>
                        </m:e>
                      </m:d>
                      <m: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745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34C28-4512-4FAB-8C2C-F3D30663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SDM – from a computer perspective</a:t>
            </a:r>
            <a:endParaRPr lang="en-GB" dirty="0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BFFF95-44DF-45C6-BE4F-A4742D166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4663" y="1252837"/>
            <a:ext cx="7448135" cy="3328291"/>
          </a:xfrm>
        </p:spPr>
        <p:txBody>
          <a:bodyPr wrap="square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Machine learning:</a:t>
            </a:r>
          </a:p>
          <a:p>
            <a:pPr lvl="1"/>
            <a:r>
              <a:rPr lang="pt-PT" dirty="0"/>
              <a:t>At the core: learning a mapping function</a:t>
            </a:r>
          </a:p>
          <a:p>
            <a:pPr lvl="1"/>
            <a:r>
              <a:rPr lang="pt-PT" dirty="0"/>
              <a:t>Mapping function: “arbitrary” function </a:t>
            </a:r>
            <a:r>
              <a:rPr lang="en-GB" dirty="0"/>
              <a:t>Translates/transforms input values from one domain to another</a:t>
            </a:r>
          </a:p>
          <a:p>
            <a:pPr>
              <a:buFont typeface="Arial" panose="020B0604020202020204" pitchFamily="34" charset="0"/>
              <a:buChar char="•"/>
            </a:pPr>
            <a:endParaRPr lang="pt-PT" dirty="0"/>
          </a:p>
          <a:p>
            <a:pPr>
              <a:buFont typeface="Arial" panose="020B0604020202020204" pitchFamily="34" charset="0"/>
              <a:buChar char="•"/>
            </a:pPr>
            <a:r>
              <a:rPr lang="pt-PT" dirty="0"/>
              <a:t>AKA: Ecological niche models; Habitat/Suitability modelling; Correlative models, Range mapping; etc</a:t>
            </a:r>
          </a:p>
          <a:p>
            <a:pPr lvl="1"/>
            <a:r>
              <a:rPr lang="pt-PT" b="1" dirty="0"/>
              <a:t>For ML people</a:t>
            </a:r>
            <a:r>
              <a:rPr lang="pt-PT" dirty="0"/>
              <a:t>: </a:t>
            </a:r>
            <a:r>
              <a:rPr lang="pt-PT" u="sng" dirty="0"/>
              <a:t>Supervised learning </a:t>
            </a:r>
          </a:p>
          <a:p>
            <a:pPr lvl="1"/>
            <a:r>
              <a:rPr lang="pt-PT" dirty="0"/>
              <a:t>Commonly maps: N-dimensions onto 1D probability</a:t>
            </a:r>
          </a:p>
          <a:p>
            <a:pPr lvl="1"/>
            <a:r>
              <a:rPr lang="pt-PT" dirty="0"/>
              <a:t>PS: More common problem in supervised learning is to map N:M dimensions</a:t>
            </a:r>
          </a:p>
          <a:p>
            <a:pPr lvl="1"/>
            <a:endParaRPr lang="pt-PT" dirty="0">
              <a:solidFill>
                <a:srgbClr val="001158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68B72C-DC2F-42EA-B0D7-8B5F6BAFD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E7099E-8998-4851-915A-4F4831808297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9" name="Picture 2" descr="Image result for mapping function&quot;">
            <a:extLst>
              <a:ext uri="{FF2B5EF4-FFF2-40B4-BE49-F238E27FC236}">
                <a16:creationId xmlns:a16="http://schemas.microsoft.com/office/drawing/2014/main" id="{2BC3766D-7CD3-4980-8EE6-767345CCA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448" y="1689211"/>
            <a:ext cx="1708518" cy="11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/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pt-PT" b="0" i="1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PT" b="0" i="0" noProof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input</m:t>
                          </m:r>
                        </m:e>
                      </m:d>
                      <m: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PT" b="0" i="0" noProof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GB" noProof="0" dirty="0" err="1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0DDF223-B984-487E-B58B-C3A10620D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471" y="1257163"/>
                <a:ext cx="2182472" cy="432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257706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abce83e47c546ff6ac1b4b362eaa37f0f7a52c"/>
</p:tagLst>
</file>

<file path=ppt/theme/theme1.xml><?xml version="1.0" encoding="utf-8"?>
<a:theme xmlns:a="http://schemas.openxmlformats.org/drawingml/2006/main" name="16-9-windows-en-met-slidenr">
  <a:themeElements>
    <a:clrScheme name="Universiteit Leiden">
      <a:dk1>
        <a:srgbClr val="000000"/>
      </a:dk1>
      <a:lt1>
        <a:srgbClr val="FFFFFF"/>
      </a:lt1>
      <a:dk2>
        <a:srgbClr val="8592BC"/>
      </a:dk2>
      <a:lt2>
        <a:srgbClr val="001158"/>
      </a:lt2>
      <a:accent1>
        <a:srgbClr val="9EBA2E"/>
      </a:accent1>
      <a:accent2>
        <a:srgbClr val="5CB1EB"/>
      </a:accent2>
      <a:accent3>
        <a:srgbClr val="34A3A9"/>
      </a:accent3>
      <a:accent4>
        <a:srgbClr val="F46E32"/>
      </a:accent4>
      <a:accent5>
        <a:srgbClr val="2C712D"/>
      </a:accent5>
      <a:accent6>
        <a:srgbClr val="B02079"/>
      </a:accent6>
      <a:hlink>
        <a:srgbClr val="0033CC"/>
      </a:hlink>
      <a:folHlink>
        <a:srgbClr val="7030A0"/>
      </a:folHlink>
    </a:clrScheme>
    <a:fontScheme name="Universiteit Leiden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08000" tIns="108000" rIns="108000" bIns="108000" rtlCol="0">
        <a:noAutofit/>
      </a:bodyPr>
      <a:lstStyle>
        <a:defPPr>
          <a:defRPr noProof="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16-9-windows-en-met-slidenr</Template>
  <TotalTime>21791</TotalTime>
  <Words>3746</Words>
  <Application>Microsoft Office PowerPoint</Application>
  <PresentationFormat>Personalizar</PresentationFormat>
  <Paragraphs>595</Paragraphs>
  <Slides>53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59" baseType="lpstr">
      <vt:lpstr>Arial</vt:lpstr>
      <vt:lpstr>Minion</vt:lpstr>
      <vt:lpstr>Georgia</vt:lpstr>
      <vt:lpstr>Calibri</vt:lpstr>
      <vt:lpstr>Cambria Math</vt:lpstr>
      <vt:lpstr>16-9-windows-en-met-slidenr</vt:lpstr>
      <vt:lpstr>Species distribution models (SDM) – from a computer perspective</vt:lpstr>
      <vt:lpstr>Remember where we are: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Any questions? 30s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computer perspective</vt:lpstr>
      <vt:lpstr>SDM – from a computational perspective</vt:lpstr>
      <vt:lpstr>SDM – from a computational perspective</vt:lpstr>
      <vt:lpstr>SDM – from a computational perspective</vt:lpstr>
      <vt:lpstr>SDM – from a computational perspective</vt:lpstr>
      <vt:lpstr>SDM – from a computer perspective</vt:lpstr>
      <vt:lpstr>SDM – from a computer perspective</vt:lpstr>
      <vt:lpstr>Any questions? 1min</vt:lpstr>
      <vt:lpstr>Remember where we are: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Any questions? 30s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SDM – Model validation &amp; performance</vt:lpstr>
      <vt:lpstr>Two case studies:</vt:lpstr>
      <vt:lpstr>SDM – Model validation &amp; performance</vt:lpstr>
      <vt:lpstr>SDM – Model validation &amp; performance</vt:lpstr>
      <vt:lpstr>Thank you!</vt:lpstr>
      <vt:lpstr>Setting up MAXENT &amp; JAVA</vt:lpstr>
      <vt:lpstr>Setting up Java</vt:lpstr>
      <vt:lpstr>Setting up MAXENT:</vt:lpstr>
      <vt:lpstr>Downloading the climate data</vt:lpstr>
    </vt:vector>
  </TitlesOfParts>
  <Company>Universiteit Leiden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</dc:title>
  <dc:creator>De Mesquita César de Sá, N.Q.</dc:creator>
  <cp:lastModifiedBy>De Mesquita César de Sá, N.Q.</cp:lastModifiedBy>
  <cp:revision>736</cp:revision>
  <dcterms:created xsi:type="dcterms:W3CDTF">2018-04-14T16:55:39Z</dcterms:created>
  <dcterms:modified xsi:type="dcterms:W3CDTF">2020-12-10T21:13:30Z</dcterms:modified>
</cp:coreProperties>
</file>